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sldIdLst>
    <p:sldId id="306" r:id="rId5"/>
    <p:sldId id="309" r:id="rId6"/>
    <p:sldId id="317" r:id="rId7"/>
    <p:sldId id="318" r:id="rId8"/>
    <p:sldId id="348" r:id="rId9"/>
    <p:sldId id="308" r:id="rId10"/>
    <p:sldId id="319" r:id="rId11"/>
    <p:sldId id="320" r:id="rId12"/>
    <p:sldId id="347" r:id="rId13"/>
    <p:sldId id="345" r:id="rId14"/>
    <p:sldId id="324" r:id="rId15"/>
    <p:sldId id="327" r:id="rId16"/>
    <p:sldId id="325" r:id="rId17"/>
    <p:sldId id="310" r:id="rId18"/>
    <p:sldId id="326" r:id="rId19"/>
    <p:sldId id="311" r:id="rId20"/>
    <p:sldId id="328" r:id="rId21"/>
    <p:sldId id="329" r:id="rId22"/>
    <p:sldId id="330" r:id="rId23"/>
    <p:sldId id="331" r:id="rId24"/>
    <p:sldId id="332" r:id="rId25"/>
    <p:sldId id="315" r:id="rId26"/>
    <p:sldId id="312" r:id="rId27"/>
    <p:sldId id="334" r:id="rId28"/>
    <p:sldId id="335" r:id="rId29"/>
    <p:sldId id="344" r:id="rId30"/>
    <p:sldId id="337" r:id="rId31"/>
    <p:sldId id="338" r:id="rId32"/>
    <p:sldId id="339" r:id="rId33"/>
    <p:sldId id="341" r:id="rId34"/>
    <p:sldId id="342" r:id="rId35"/>
    <p:sldId id="340" r:id="rId36"/>
    <p:sldId id="343" r:id="rId37"/>
    <p:sldId id="316" r:id="rId38"/>
  </p:sldIdLst>
  <p:sldSz cx="12192000" cy="6858000"/>
  <p:notesSz cx="6858000" cy="9144000"/>
  <p:embeddedFontLst>
    <p:embeddedFont>
      <p:font typeface="Azo Sans" panose="02000000000000000000" pitchFamily="2" charset="77"/>
      <p:regular r:id="rId40"/>
      <p:bold r:id="rId41"/>
      <p:italic r:id="rId42"/>
      <p:boldItalic r:id="rId43"/>
    </p:embeddedFont>
    <p:embeddedFont>
      <p:font typeface="Azo Sans Lt" panose="02000000000000000000" pitchFamily="2" charset="77"/>
      <p:regular r:id="rId44"/>
      <p:italic r:id="rId45"/>
    </p:embeddedFont>
    <p:embeddedFont>
      <p:font typeface="Balgin Black" pitchFamily="2" charset="77"/>
      <p:bold r:id="rId46"/>
    </p:embeddedFont>
    <p:embeddedFont>
      <p:font typeface="Balgin SemiBold" pitchFamily="2" charset="77"/>
      <p:regular r:id="rId47"/>
      <p:bold r:id="rId48"/>
    </p:embeddedFont>
    <p:embeddedFont>
      <p:font typeface="Balgin Text" pitchFamily="2" charset="77"/>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5"/>
    <p:restoredTop sz="94673"/>
  </p:normalViewPr>
  <p:slideViewPr>
    <p:cSldViewPr snapToGrid="0">
      <p:cViewPr varScale="1">
        <p:scale>
          <a:sx n="129" d="100"/>
          <a:sy n="129" d="100"/>
        </p:scale>
        <p:origin x="3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4625E-2"/>
          <c:y val="3.6518099999999998E-2"/>
          <c:w val="0.63159799999999999"/>
          <c:h val="0.81542300000000001"/>
        </c:manualLayout>
      </c:layout>
      <c:lineChart>
        <c:grouping val="standard"/>
        <c:varyColors val="0"/>
        <c:ser>
          <c:idx val="0"/>
          <c:order val="0"/>
          <c:tx>
            <c:strRef>
              <c:f>Sheet1!$B$1</c:f>
              <c:strCache>
                <c:ptCount val="1"/>
                <c:pt idx="0">
                  <c:v>No More Use</c:v>
                </c:pt>
              </c:strCache>
            </c:strRef>
          </c:tx>
          <c:spPr>
            <a:ln w="82550">
              <a:solidFill>
                <a:schemeClr val="tx2"/>
              </a:solidFill>
            </a:ln>
          </c:spPr>
          <c:marker>
            <c:symbol val="none"/>
          </c:marker>
          <c:val>
            <c:numRef>
              <c:f>Sheet1!$B$2:$B$29</c:f>
              <c:numCache>
                <c:formatCode>General</c:formatCode>
                <c:ptCount val="28"/>
                <c:pt idx="0">
                  <c:v>100</c:v>
                </c:pt>
                <c:pt idx="1">
                  <c:v>79.37</c:v>
                </c:pt>
                <c:pt idx="2">
                  <c:v>62.996000000000002</c:v>
                </c:pt>
                <c:pt idx="3">
                  <c:v>50</c:v>
                </c:pt>
                <c:pt idx="4">
                  <c:v>39.700000000000003</c:v>
                </c:pt>
                <c:pt idx="5">
                  <c:v>31.5</c:v>
                </c:pt>
                <c:pt idx="6">
                  <c:v>25</c:v>
                </c:pt>
                <c:pt idx="7">
                  <c:v>19.843</c:v>
                </c:pt>
                <c:pt idx="8">
                  <c:v>15.749000000000001</c:v>
                </c:pt>
                <c:pt idx="9">
                  <c:v>12.5</c:v>
                </c:pt>
                <c:pt idx="10">
                  <c:v>9.9</c:v>
                </c:pt>
                <c:pt idx="11">
                  <c:v>7.87</c:v>
                </c:pt>
                <c:pt idx="12">
                  <c:v>6.25</c:v>
                </c:pt>
                <c:pt idx="13">
                  <c:v>4.96</c:v>
                </c:pt>
                <c:pt idx="14">
                  <c:v>3.9373</c:v>
                </c:pt>
                <c:pt idx="15">
                  <c:v>3.125</c:v>
                </c:pt>
                <c:pt idx="16">
                  <c:v>2.48</c:v>
                </c:pt>
                <c:pt idx="17">
                  <c:v>1.9685999999999999</c:v>
                </c:pt>
                <c:pt idx="18">
                  <c:v>1.5625</c:v>
                </c:pt>
                <c:pt idx="19">
                  <c:v>1.2402</c:v>
                </c:pt>
                <c:pt idx="20">
                  <c:v>0.98431000000000002</c:v>
                </c:pt>
                <c:pt idx="21">
                  <c:v>0.78125</c:v>
                </c:pt>
                <c:pt idx="22">
                  <c:v>0.62007999999999996</c:v>
                </c:pt>
                <c:pt idx="23">
                  <c:v>0.49215999999999999</c:v>
                </c:pt>
                <c:pt idx="24">
                  <c:v>0.390625</c:v>
                </c:pt>
                <c:pt idx="25">
                  <c:v>0.31003999999999998</c:v>
                </c:pt>
                <c:pt idx="26">
                  <c:v>0.24607999999999999</c:v>
                </c:pt>
                <c:pt idx="27">
                  <c:v>0.1953125</c:v>
                </c:pt>
              </c:numCache>
            </c:numRef>
          </c:val>
          <c:smooth val="0"/>
          <c:extLst>
            <c:ext xmlns:c16="http://schemas.microsoft.com/office/drawing/2014/chart" uri="{C3380CC4-5D6E-409C-BE32-E72D297353CC}">
              <c16:uniqueId val="{00000000-3243-4A97-9777-B2BACA4740AA}"/>
            </c:ext>
          </c:extLst>
        </c:ser>
        <c:ser>
          <c:idx val="1"/>
          <c:order val="1"/>
          <c:tx>
            <c:strRef>
              <c:f>Sheet1!$C$1</c:f>
              <c:strCache>
                <c:ptCount val="1"/>
                <c:pt idx="0">
                  <c:v>Cut back to a session every third day</c:v>
                </c:pt>
              </c:strCache>
            </c:strRef>
          </c:tx>
          <c:spPr>
            <a:ln w="82550"/>
          </c:spPr>
          <c:marker>
            <c:symbol val="none"/>
          </c:marker>
          <c:val>
            <c:numRef>
              <c:f>Sheet1!$C$2:$C$29</c:f>
              <c:numCache>
                <c:formatCode>General</c:formatCode>
                <c:ptCount val="28"/>
                <c:pt idx="0">
                  <c:v>100</c:v>
                </c:pt>
                <c:pt idx="1">
                  <c:v>79.37</c:v>
                </c:pt>
                <c:pt idx="2">
                  <c:v>62.966000000000001</c:v>
                </c:pt>
                <c:pt idx="3">
                  <c:v>75</c:v>
                </c:pt>
                <c:pt idx="4">
                  <c:v>59.527999999999999</c:v>
                </c:pt>
                <c:pt idx="5">
                  <c:v>47.247</c:v>
                </c:pt>
                <c:pt idx="6">
                  <c:v>62.5</c:v>
                </c:pt>
                <c:pt idx="7">
                  <c:v>49.606000000000002</c:v>
                </c:pt>
                <c:pt idx="8">
                  <c:v>39.372</c:v>
                </c:pt>
                <c:pt idx="9">
                  <c:v>56.25</c:v>
                </c:pt>
                <c:pt idx="10">
                  <c:v>44.646000000000001</c:v>
                </c:pt>
                <c:pt idx="11">
                  <c:v>35.436</c:v>
                </c:pt>
                <c:pt idx="12">
                  <c:v>53.126000000000012</c:v>
                </c:pt>
                <c:pt idx="13">
                  <c:v>42.166000000000011</c:v>
                </c:pt>
                <c:pt idx="14">
                  <c:v>33.467000000000013</c:v>
                </c:pt>
                <c:pt idx="15">
                  <c:v>51.563000000000002</c:v>
                </c:pt>
                <c:pt idx="16">
                  <c:v>40.926000000000002</c:v>
                </c:pt>
                <c:pt idx="17">
                  <c:v>32.482999999999997</c:v>
                </c:pt>
                <c:pt idx="18">
                  <c:v>50.781999999999996</c:v>
                </c:pt>
                <c:pt idx="19">
                  <c:v>40.305999999999997</c:v>
                </c:pt>
                <c:pt idx="20">
                  <c:v>31.991</c:v>
                </c:pt>
                <c:pt idx="21">
                  <c:v>50.391000000000012</c:v>
                </c:pt>
                <c:pt idx="22">
                  <c:v>39.994999999999997</c:v>
                </c:pt>
                <c:pt idx="23">
                  <c:v>31.744</c:v>
                </c:pt>
                <c:pt idx="24">
                  <c:v>50.195</c:v>
                </c:pt>
                <c:pt idx="25">
                  <c:v>39.840000000000003</c:v>
                </c:pt>
                <c:pt idx="26">
                  <c:v>31.620999999999999</c:v>
                </c:pt>
                <c:pt idx="27">
                  <c:v>50.097999999999999</c:v>
                </c:pt>
              </c:numCache>
            </c:numRef>
          </c:val>
          <c:smooth val="0"/>
          <c:extLst>
            <c:ext xmlns:c16="http://schemas.microsoft.com/office/drawing/2014/chart" uri="{C3380CC4-5D6E-409C-BE32-E72D297353CC}">
              <c16:uniqueId val="{00000001-3243-4A97-9777-B2BACA4740AA}"/>
            </c:ext>
          </c:extLst>
        </c:ser>
        <c:ser>
          <c:idx val="2"/>
          <c:order val="2"/>
          <c:tx>
            <c:strRef>
              <c:f>Sheet1!$D$1</c:f>
              <c:strCache>
                <c:ptCount val="1"/>
                <c:pt idx="0">
                  <c:v>Cut back to a session every second day</c:v>
                </c:pt>
              </c:strCache>
            </c:strRef>
          </c:tx>
          <c:spPr>
            <a:ln w="82550"/>
          </c:spPr>
          <c:marker>
            <c:symbol val="none"/>
          </c:marker>
          <c:val>
            <c:numRef>
              <c:f>Sheet1!$D$2:$D$29</c:f>
              <c:numCache>
                <c:formatCode>General</c:formatCode>
                <c:ptCount val="28"/>
                <c:pt idx="0">
                  <c:v>100</c:v>
                </c:pt>
                <c:pt idx="1">
                  <c:v>79.37</c:v>
                </c:pt>
                <c:pt idx="2">
                  <c:v>87.996000000000024</c:v>
                </c:pt>
                <c:pt idx="3">
                  <c:v>69.842000000000013</c:v>
                </c:pt>
                <c:pt idx="4">
                  <c:v>80.433999999999997</c:v>
                </c:pt>
                <c:pt idx="5">
                  <c:v>63.841000000000001</c:v>
                </c:pt>
                <c:pt idx="6">
                  <c:v>75.670999999999978</c:v>
                </c:pt>
                <c:pt idx="7">
                  <c:v>60.06</c:v>
                </c:pt>
                <c:pt idx="8">
                  <c:v>72.669999999999973</c:v>
                </c:pt>
                <c:pt idx="9">
                  <c:v>57.677999999999997</c:v>
                </c:pt>
                <c:pt idx="10">
                  <c:v>70.778999999999982</c:v>
                </c:pt>
                <c:pt idx="11">
                  <c:v>56.177</c:v>
                </c:pt>
                <c:pt idx="12">
                  <c:v>69.587999999999994</c:v>
                </c:pt>
                <c:pt idx="13">
                  <c:v>55.231999999999999</c:v>
                </c:pt>
                <c:pt idx="14">
                  <c:v>68.837999999999994</c:v>
                </c:pt>
                <c:pt idx="15">
                  <c:v>54.637</c:v>
                </c:pt>
                <c:pt idx="16">
                  <c:v>68.365000000000009</c:v>
                </c:pt>
                <c:pt idx="17">
                  <c:v>54.261000000000003</c:v>
                </c:pt>
                <c:pt idx="18">
                  <c:v>68.066999999999993</c:v>
                </c:pt>
                <c:pt idx="19">
                  <c:v>54.024999999999999</c:v>
                </c:pt>
                <c:pt idx="20">
                  <c:v>67.88</c:v>
                </c:pt>
                <c:pt idx="21">
                  <c:v>53.875999999999998</c:v>
                </c:pt>
                <c:pt idx="22">
                  <c:v>67.760999999999996</c:v>
                </c:pt>
                <c:pt idx="23">
                  <c:v>53.781999999999996</c:v>
                </c:pt>
                <c:pt idx="24">
                  <c:v>67.686999999999998</c:v>
                </c:pt>
                <c:pt idx="25">
                  <c:v>53.723000000000013</c:v>
                </c:pt>
                <c:pt idx="26">
                  <c:v>67.64</c:v>
                </c:pt>
                <c:pt idx="27">
                  <c:v>53.686</c:v>
                </c:pt>
              </c:numCache>
            </c:numRef>
          </c:val>
          <c:smooth val="0"/>
          <c:extLst>
            <c:ext xmlns:c16="http://schemas.microsoft.com/office/drawing/2014/chart" uri="{C3380CC4-5D6E-409C-BE32-E72D297353CC}">
              <c16:uniqueId val="{00000002-3243-4A97-9777-B2BACA4740AA}"/>
            </c:ext>
          </c:extLst>
        </c:ser>
        <c:dLbls>
          <c:showLegendKey val="0"/>
          <c:showVal val="0"/>
          <c:showCatName val="0"/>
          <c:showSerName val="0"/>
          <c:showPercent val="0"/>
          <c:showBubbleSize val="0"/>
        </c:dLbls>
        <c:smooth val="0"/>
        <c:axId val="218170880"/>
        <c:axId val="218172800"/>
      </c:lineChart>
      <c:catAx>
        <c:axId val="218170880"/>
        <c:scaling>
          <c:orientation val="minMax"/>
        </c:scaling>
        <c:delete val="0"/>
        <c:axPos val="b"/>
        <c:majorGridlines>
          <c:spPr>
            <a:ln w="3175" cap="flat">
              <a:solidFill>
                <a:srgbClr val="8414CF">
                  <a:alpha val="20000"/>
                </a:srgbClr>
              </a:solidFill>
              <a:prstDash val="solid"/>
              <a:miter lim="400000"/>
            </a:ln>
          </c:spPr>
        </c:majorGridlines>
        <c:title>
          <c:tx>
            <c:rich>
              <a:bodyPr rot="0"/>
              <a:lstStyle/>
              <a:p>
                <a:pPr>
                  <a:defRPr/>
                </a:pPr>
                <a:r>
                  <a:rPr lang="en-US"/>
                  <a:t>Days</a:t>
                </a:r>
              </a:p>
            </c:rich>
          </c:tx>
          <c:layout>
            <c:manualLayout>
              <c:xMode val="edge"/>
              <c:yMode val="edge"/>
              <c:x val="0.27484776877042344"/>
              <c:y val="0.92046783191691539"/>
            </c:manualLayout>
          </c:layout>
          <c:overlay val="1"/>
        </c:title>
        <c:numFmt formatCode="General" sourceLinked="0"/>
        <c:majorTickMark val="out"/>
        <c:minorTickMark val="none"/>
        <c:tickLblPos val="low"/>
        <c:spPr>
          <a:ln w="3175" cap="flat">
            <a:solidFill>
              <a:srgbClr val="8414CF"/>
            </a:solidFill>
            <a:prstDash val="solid"/>
            <a:miter lim="400000"/>
          </a:ln>
        </c:spPr>
        <c:txPr>
          <a:bodyPr rot="0"/>
          <a:lstStyle/>
          <a:p>
            <a:pPr>
              <a:defRPr/>
            </a:pPr>
            <a:endParaRPr lang="en-US"/>
          </a:p>
        </c:txPr>
        <c:crossAx val="218172800"/>
        <c:crosses val="autoZero"/>
        <c:auto val="1"/>
        <c:lblAlgn val="ctr"/>
        <c:lblOffset val="100"/>
        <c:noMultiLvlLbl val="1"/>
      </c:catAx>
      <c:valAx>
        <c:axId val="218172800"/>
        <c:scaling>
          <c:orientation val="minMax"/>
          <c:max val="100"/>
        </c:scaling>
        <c:delete val="0"/>
        <c:axPos val="l"/>
        <c:title>
          <c:tx>
            <c:rich>
              <a:bodyPr rot="-5400000"/>
              <a:lstStyle/>
              <a:p>
                <a:pPr>
                  <a:defRPr>
                    <a:solidFill>
                      <a:schemeClr val="bg2"/>
                    </a:solidFill>
                  </a:defRPr>
                </a:pPr>
                <a:r>
                  <a:rPr lang="en-US">
                    <a:solidFill>
                      <a:schemeClr val="bg2"/>
                    </a:solidFill>
                  </a:rPr>
                  <a:t>Metabolite Level in Urine</a:t>
                </a:r>
              </a:p>
            </c:rich>
          </c:tx>
          <c:overlay val="1"/>
        </c:title>
        <c:numFmt formatCode="0.###" sourceLinked="0"/>
        <c:majorTickMark val="out"/>
        <c:minorTickMark val="none"/>
        <c:tickLblPos val="none"/>
        <c:spPr>
          <a:ln w="3175" cap="flat">
            <a:solidFill>
              <a:srgbClr val="8414CF"/>
            </a:solidFill>
            <a:prstDash val="solid"/>
            <a:miter lim="400000"/>
          </a:ln>
        </c:spPr>
        <c:txPr>
          <a:bodyPr rot="0"/>
          <a:lstStyle/>
          <a:p>
            <a:pPr>
              <a:defRPr/>
            </a:pPr>
            <a:endParaRPr lang="en-US"/>
          </a:p>
        </c:txPr>
        <c:crossAx val="218170880"/>
        <c:crosses val="autoZero"/>
        <c:crossBetween val="between"/>
        <c:majorUnit val="10"/>
        <c:minorUnit val="5"/>
      </c:valAx>
      <c:spPr>
        <a:noFill/>
        <a:ln w="12700" cap="flat">
          <a:noFill/>
          <a:miter lim="400000"/>
        </a:ln>
        <a:effectLst/>
      </c:spPr>
    </c:plotArea>
    <c:legend>
      <c:legendPos val="r"/>
      <c:overlay val="0"/>
      <c:spPr>
        <a:noFill/>
        <a:ln w="12700" cap="flat">
          <a:noFill/>
          <a:miter lim="400000"/>
        </a:ln>
        <a:effectLst/>
      </c:spPr>
      <c:txPr>
        <a:bodyPr rot="0"/>
        <a:lstStyle/>
        <a:p>
          <a:pPr>
            <a:defRPr sz="2000"/>
          </a:pPr>
          <a:endParaRPr lang="en-US"/>
        </a:p>
      </c:txPr>
    </c:legend>
    <c:plotVisOnly val="1"/>
    <c:dispBlanksAs val="gap"/>
    <c:showDLblsOverMax val="1"/>
  </c:chart>
  <c:spPr>
    <a:noFill/>
    <a:ln>
      <a:noFill/>
    </a:ln>
    <a:effectLst/>
  </c:spPr>
  <c:txPr>
    <a:bodyPr/>
    <a:lstStyle/>
    <a:p>
      <a:pPr>
        <a:defRPr>
          <a:solidFill>
            <a:schemeClr val="tx2"/>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E2BB2-8144-664A-9FD3-63D31C300804}" type="datetimeFigureOut">
              <a:rPr lang="en-US" smtClean="0"/>
              <a:t>2/14/24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141C9-DD63-C84A-B5A0-31F06BFAB602}" type="slidenum">
              <a:rPr lang="en-US" smtClean="0"/>
              <a:t>‹#›</a:t>
            </a:fld>
            <a:endParaRPr lang="en-US"/>
          </a:p>
        </p:txBody>
      </p:sp>
    </p:spTree>
    <p:extLst>
      <p:ext uri="{BB962C8B-B14F-4D97-AF65-F5344CB8AC3E}">
        <p14:creationId xmlns:p14="http://schemas.microsoft.com/office/powerpoint/2010/main" val="125341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Outline that this workshop will: cover the Aotearoa/NZ context for young people and substances; explore protective factors, connection and the development of longer term patterns; and highlight relevant facts about three substances. </a:t>
            </a:r>
          </a:p>
          <a:p>
            <a:endParaRPr lang="en-NZ"/>
          </a:p>
          <a:p>
            <a:r>
              <a:rPr lang="en-NZ"/>
              <a:t>Explain that as we work through the different slides and activities, we may remember situations that have happened to us or people around us in our own lives. Some of the information in this presentation reflects our new knowledge about alcohol and other drugs and what effective messages are, which may appear different to what we have been told before. We are happy to talk to people afterwards to clarify or provide extra information as needed. </a:t>
            </a:r>
            <a:endParaRPr lang="en-US"/>
          </a:p>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3</a:t>
            </a:fld>
            <a:endParaRPr lang="en-US"/>
          </a:p>
        </p:txBody>
      </p:sp>
    </p:spTree>
    <p:extLst>
      <p:ext uri="{BB962C8B-B14F-4D97-AF65-F5344CB8AC3E}">
        <p14:creationId xmlns:p14="http://schemas.microsoft.com/office/powerpoint/2010/main" val="110513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1ACF4-FC8D-C997-6024-7A05D75DE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800DE-BECB-FFDA-DEA2-2B825E6B2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B7DD2-B435-2D29-9FAB-E6CDC34BD95D}"/>
              </a:ext>
            </a:extLst>
          </p:cNvPr>
          <p:cNvSpPr>
            <a:spLocks noGrp="1"/>
          </p:cNvSpPr>
          <p:nvPr>
            <p:ph type="body" idx="1"/>
          </p:nvPr>
        </p:nvSpPr>
        <p:spPr/>
        <p:txBody>
          <a:bodyPr/>
          <a:lstStyle/>
          <a:p>
            <a:r>
              <a:rPr lang="en-NZ"/>
              <a:t>Explain that we know that people learn through progressive exposure to new ideas or skills, but that alcohol and other drugs are commonly treated differently. An example to highlight this is how we teach skills in many other subject areas.</a:t>
            </a:r>
          </a:p>
          <a:p>
            <a:r>
              <a:rPr lang="en-NZ"/>
              <a:t> This could follow a pattern of: identifying a concept; recalling it; understanding it; applying it; comparing and contrasting it; and </a:t>
            </a:r>
            <a:r>
              <a:rPr lang="en-NZ" err="1"/>
              <a:t>critiqueing</a:t>
            </a:r>
            <a:r>
              <a:rPr lang="en-NZ"/>
              <a:t> it. However, when we teach about alcohol and other drugs, we used to believe that a “it’s harmful, don’t do it” approach would work.</a:t>
            </a:r>
          </a:p>
          <a:p>
            <a:endParaRPr lang="en-NZ"/>
          </a:p>
          <a:p>
            <a:r>
              <a:rPr lang="en-NZ"/>
              <a:t> For some reason even though we know about effective pedagogy, we don’t apply it when it comes to alcohol and other drugs.</a:t>
            </a:r>
          </a:p>
          <a:p>
            <a:endParaRPr lang="en-NZ"/>
          </a:p>
          <a:p>
            <a:r>
              <a:rPr lang="en-NZ"/>
              <a:t> The same can apply to coaching around behaviour. If we picture a young person who struggles to pay attention in class, we might follow a pattern of: raising it as a problem; exploring strategies; shifting their seats in class; discussing it with their parents; and monitoring progress. However, with alcohol and other drugs, we commonly bypass those steps and use an “it’s harmful, don’t do it approach.”</a:t>
            </a:r>
          </a:p>
          <a:p>
            <a:endParaRPr lang="en-NZ"/>
          </a:p>
          <a:p>
            <a:r>
              <a:rPr lang="en-NZ"/>
              <a:t> Again, for some reason we are not applying what we know works. And the problem is that this gap in learning is filled with what an individual learns from experience, movies, myths, social media, friends and fear. That is highly varied between people. We now know that the “drugs are bad, just say no” approaches do not work, and it is time to move past the moral panic and utilise our knowledge and skills about what does work for effective teaching. </a:t>
            </a:r>
          </a:p>
          <a:p>
            <a:endParaRPr lang="en-US"/>
          </a:p>
        </p:txBody>
      </p:sp>
      <p:sp>
        <p:nvSpPr>
          <p:cNvPr id="4" name="Slide Number Placeholder 3">
            <a:extLst>
              <a:ext uri="{FF2B5EF4-FFF2-40B4-BE49-F238E27FC236}">
                <a16:creationId xmlns:a16="http://schemas.microsoft.com/office/drawing/2014/main" id="{86069611-47AA-EB7E-51FA-193347BD9C82}"/>
              </a:ext>
            </a:extLst>
          </p:cNvPr>
          <p:cNvSpPr>
            <a:spLocks noGrp="1"/>
          </p:cNvSpPr>
          <p:nvPr>
            <p:ph type="sldNum" sz="quarter" idx="5"/>
          </p:nvPr>
        </p:nvSpPr>
        <p:spPr/>
        <p:txBody>
          <a:bodyPr/>
          <a:lstStyle/>
          <a:p>
            <a:fld id="{9CF141C9-DD63-C84A-B5A0-31F06BFAB602}" type="slidenum">
              <a:rPr lang="en-US" smtClean="0"/>
              <a:t>5</a:t>
            </a:fld>
            <a:endParaRPr lang="en-US"/>
          </a:p>
        </p:txBody>
      </p:sp>
    </p:spTree>
    <p:extLst>
      <p:ext uri="{BB962C8B-B14F-4D97-AF65-F5344CB8AC3E}">
        <p14:creationId xmlns:p14="http://schemas.microsoft.com/office/powerpoint/2010/main" val="385066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Explain that we have all been exposed to the “drugs are bad, just say no” approach, and in the first part of this workshop, we are going to look at our own opinions about alcohol and other drugs.</a:t>
            </a:r>
          </a:p>
          <a:p>
            <a:endParaRPr lang="en-NZ"/>
          </a:p>
          <a:p>
            <a:r>
              <a:rPr lang="en-NZ"/>
              <a:t>. This slide has six different scenarios that are relevant to a school environment. Read these scenarios out loud and ask each attendee to reflect on these and rank them from one (less bad) to six (more bad). Give each attendee the worksheet so they can write their rankings down. </a:t>
            </a:r>
          </a:p>
          <a:p>
            <a:endParaRPr lang="en-NZ"/>
          </a:p>
          <a:p>
            <a:r>
              <a:rPr lang="en-NZ"/>
              <a:t>After they have done this, explain that you will read out each scenario again and ask everyone at the same time to put their hands up showing what rank they gave that scenario with the number of fingers they are holding up. </a:t>
            </a:r>
          </a:p>
          <a:p>
            <a:endParaRPr lang="en-NZ"/>
          </a:p>
          <a:p>
            <a:r>
              <a:rPr lang="en-NZ"/>
              <a:t>Read each scenario and ask each group member to hold up their hands with the number of fingers representing the ranking they gave that scenario from one to six. Once they have done that, reflect back to the group that the group had a range from x to y (e.g. “in this room, we range from one to six”). Hint: The majority of groups have very wide ranges for most of the scenarios. 7. Reflect to the group that even in this room, which contains people who work with a lot of teenagers and probably overall have similar morals, that there is a wide range of views around what is better or worse than others. These different opinions can lead to many different messages being given to students, adding to the confusion they may have around alcohol and other drugs</a:t>
            </a:r>
          </a:p>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6</a:t>
            </a:fld>
            <a:endParaRPr lang="en-US"/>
          </a:p>
        </p:txBody>
      </p:sp>
    </p:spTree>
    <p:extLst>
      <p:ext uri="{BB962C8B-B14F-4D97-AF65-F5344CB8AC3E}">
        <p14:creationId xmlns:p14="http://schemas.microsoft.com/office/powerpoint/2010/main" val="58878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a:t>Explain that we can help students by moving past the moral panic to focus on what will give students the best opportunities for success in a modern world where alcohol and other drugs exist. </a:t>
            </a:r>
          </a:p>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7</a:t>
            </a:fld>
            <a:endParaRPr lang="en-US"/>
          </a:p>
        </p:txBody>
      </p:sp>
    </p:spTree>
    <p:extLst>
      <p:ext uri="{BB962C8B-B14F-4D97-AF65-F5344CB8AC3E}">
        <p14:creationId xmlns:p14="http://schemas.microsoft.com/office/powerpoint/2010/main" val="275565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11</a:t>
            </a:fld>
            <a:endParaRPr lang="en-US"/>
          </a:p>
        </p:txBody>
      </p:sp>
    </p:spTree>
    <p:extLst>
      <p:ext uri="{BB962C8B-B14F-4D97-AF65-F5344CB8AC3E}">
        <p14:creationId xmlns:p14="http://schemas.microsoft.com/office/powerpoint/2010/main" val="115963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a:effectLst/>
                <a:latin typeface="Azo Sans" panose="02000000000000000000" pitchFamily="2" charset="77"/>
                <a:ea typeface="Times New Roman" panose="02020603050405020304" pitchFamily="18" charset="0"/>
                <a:cs typeface="Times New Roman" panose="02020603050405020304" pitchFamily="18" charset="0"/>
              </a:rPr>
              <a:t> Explain that the rates of substance use among secondary school students is reducing and other drug use is uncommon. law around drugs does not reflect their levels of harm. For example, alcohol is more harmful than cannabis despite it being legal and cannabis being illegal. </a:t>
            </a:r>
          </a:p>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12</a:t>
            </a:fld>
            <a:endParaRPr lang="en-US"/>
          </a:p>
        </p:txBody>
      </p:sp>
    </p:spTree>
    <p:extLst>
      <p:ext uri="{BB962C8B-B14F-4D97-AF65-F5344CB8AC3E}">
        <p14:creationId xmlns:p14="http://schemas.microsoft.com/office/powerpoint/2010/main" val="376673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20CB-82B3-8986-26D5-8FA11CEFB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6C1FB-392D-3064-0DFA-85AE12734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A51E4-1EEB-82FE-3FCD-86B97074E36A}"/>
              </a:ext>
            </a:extLst>
          </p:cNvPr>
          <p:cNvSpPr>
            <a:spLocks noGrp="1"/>
          </p:cNvSpPr>
          <p:nvPr>
            <p:ph type="body" idx="1"/>
          </p:nvPr>
        </p:nvSpPr>
        <p:spPr/>
        <p:txBody>
          <a:bodyPr/>
          <a:lstStyle/>
          <a:p>
            <a:endParaRPr lang="en-NZ"/>
          </a:p>
        </p:txBody>
      </p:sp>
    </p:spTree>
    <p:extLst>
      <p:ext uri="{BB962C8B-B14F-4D97-AF65-F5344CB8AC3E}">
        <p14:creationId xmlns:p14="http://schemas.microsoft.com/office/powerpoint/2010/main" val="148213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F141C9-DD63-C84A-B5A0-31F06BFAB602}" type="slidenum">
              <a:rPr lang="en-US" smtClean="0"/>
              <a:t>30</a:t>
            </a:fld>
            <a:endParaRPr lang="en-US"/>
          </a:p>
        </p:txBody>
      </p:sp>
    </p:spTree>
    <p:extLst>
      <p:ext uri="{BB962C8B-B14F-4D97-AF65-F5344CB8AC3E}">
        <p14:creationId xmlns:p14="http://schemas.microsoft.com/office/powerpoint/2010/main" val="3721253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9D2A232-05E9-5D4C-A59C-A030E9A8BB3A}"/>
              </a:ext>
            </a:extLst>
          </p:cNvPr>
          <p:cNvSpPr/>
          <p:nvPr userDrawn="1"/>
        </p:nvSpPr>
        <p:spPr>
          <a:xfrm rot="13500000">
            <a:off x="-2192297" y="145451"/>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accent1"/>
                </a:solidFill>
                <a:latin typeface="Balgin Black" pitchFamily="2" charset="77"/>
                <a:cs typeface="Arial Black" panose="020B0604020202020204" pitchFamily="34" charset="0"/>
              </a:defRPr>
            </a:lvl1pPr>
          </a:lstStyle>
          <a:p>
            <a:pPr lvl="0"/>
            <a:r>
              <a:rPr lang="en-US"/>
              <a:t>Title of document</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 for document</a:t>
            </a:r>
          </a:p>
        </p:txBody>
      </p:sp>
      <p:pic>
        <p:nvPicPr>
          <p:cNvPr id="3" name="Picture 2">
            <a:extLst>
              <a:ext uri="{FF2B5EF4-FFF2-40B4-BE49-F238E27FC236}">
                <a16:creationId xmlns:a16="http://schemas.microsoft.com/office/drawing/2014/main" id="{2A918FBE-5B32-1CC1-9A8E-A53D7B6259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67539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_Heading + 1 Bulle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40940" cy="2052972"/>
          </a:xfrm>
          <a:prstGeom prst="rect">
            <a:avLst/>
          </a:prstGeom>
        </p:spPr>
        <p:txBody>
          <a:bodyPr anchor="t"/>
          <a:lstStyle>
            <a:lvl1pPr>
              <a:defRPr sz="4000" b="0" i="0">
                <a:solidFill>
                  <a:schemeClr val="accent1"/>
                </a:solidFill>
                <a:latin typeface="Balgin Black"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Bullet one can go over multiple lines</a:t>
            </a:r>
          </a:p>
          <a:p>
            <a:pPr lvl="0"/>
            <a:r>
              <a:rPr lang="en-US"/>
              <a:t>But need to keep them short</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24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Heading + 1 Bullet + Imag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1"/>
                </a:solidFill>
                <a:latin typeface="Balgin Black"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372856" cy="2204060"/>
          </a:xfrm>
          <a:prstGeom prst="rect">
            <a:avLst/>
          </a:prstGeom>
        </p:spPr>
        <p:txBody>
          <a:bodyPr/>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76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_Heading + Tex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19592-5304-7A4D-923A-F8908DC49A88}"/>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tx1"/>
                </a:solidFill>
                <a:latin typeface="Balgin Black"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075675" cy="2204060"/>
          </a:xfrm>
          <a:prstGeom prst="rect">
            <a:avLst/>
          </a:prstGeom>
        </p:spPr>
        <p:txBody>
          <a:bodyPr/>
          <a:lstStyle>
            <a:lvl1pPr marL="0" indent="0">
              <a:lnSpc>
                <a:spcPct val="100000"/>
              </a:lnSpc>
              <a:buFontTx/>
              <a:buNone/>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27BC430-F26C-F940-BFEB-E3C61EEE8B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210182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_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129092"/>
            <a:ext cx="6105268" cy="6998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89" y="-2384523"/>
            <a:ext cx="4755915" cy="475591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accent5"/>
                </a:solidFill>
                <a:latin typeface="Balgin SemiBold" pitchFamily="2" charset="77"/>
                <a:cs typeface="Arial Black" panose="020B0604020202020204" pitchFamily="34" charset="0"/>
              </a:defRPr>
            </a:lvl1pPr>
          </a:lstStyle>
          <a:p>
            <a:pPr lvl="0"/>
            <a:r>
              <a:rPr lang="en-US"/>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0">
                <a:solidFill>
                  <a:schemeClr val="accent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Tree>
    <p:extLst>
      <p:ext uri="{BB962C8B-B14F-4D97-AF65-F5344CB8AC3E}">
        <p14:creationId xmlns:p14="http://schemas.microsoft.com/office/powerpoint/2010/main" val="317584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ue_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86060"/>
            <a:ext cx="6099048" cy="6955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accent5"/>
                </a:solidFill>
                <a:latin typeface="Balgin SemiBold" pitchFamily="2" charset="77"/>
                <a:cs typeface="Arial Black" panose="020B0604020202020204" pitchFamily="34" charset="0"/>
              </a:defRPr>
            </a:lvl1pPr>
          </a:lstStyle>
          <a:p>
            <a:pPr lvl="0"/>
            <a:r>
              <a:rPr lang="en-US"/>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0">
                <a:solidFill>
                  <a:schemeClr val="accent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Tree>
    <p:extLst>
      <p:ext uri="{BB962C8B-B14F-4D97-AF65-F5344CB8AC3E}">
        <p14:creationId xmlns:p14="http://schemas.microsoft.com/office/powerpoint/2010/main" val="29202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1 Bullet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3ABA5-6CD4-574B-AC56-3A87E7C707A9}"/>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a:t>Click icon to add picture</a:t>
            </a:r>
            <a:endParaRPr lang="en-US"/>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4704325" cy="4493298"/>
          </a:xfrm>
          <a:prstGeom prst="rect">
            <a:avLst/>
          </a:prstGeom>
        </p:spPr>
        <p:txBody>
          <a:bodyPr anchor="t"/>
          <a:lstStyle>
            <a:lvl1pPr marL="285750" indent="-285750">
              <a:lnSpc>
                <a:spcPct val="100000"/>
              </a:lnSpc>
              <a:buFontTx/>
              <a:buBlip>
                <a:blip r:embed="rId2"/>
              </a:buBlip>
              <a:defRPr sz="22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a:p>
            <a:pPr lvl="0"/>
            <a:r>
              <a:rPr lang="en-US"/>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69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Quote + Image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6" y="2461846"/>
            <a:ext cx="4907556" cy="3079933"/>
          </a:xfrm>
          <a:prstGeom prst="rect">
            <a:avLst/>
          </a:prstGeom>
        </p:spPr>
        <p:txBody>
          <a:bodyPr anchor="t"/>
          <a:lstStyle>
            <a:lvl1pPr>
              <a:defRPr sz="3600" b="1" i="0">
                <a:solidFill>
                  <a:schemeClr val="accent1"/>
                </a:solidFill>
                <a:latin typeface="Balgin SemiBold" pitchFamily="2" charset="77"/>
                <a:cs typeface="Arial" panose="020B0604020202020204" pitchFamily="34" charset="0"/>
              </a:defRPr>
            </a:lvl1pPr>
          </a:lstStyle>
          <a:p>
            <a:pPr lvl="0"/>
            <a:r>
              <a:rPr lang="en-US"/>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Tree>
    <p:extLst>
      <p:ext uri="{BB962C8B-B14F-4D97-AF65-F5344CB8AC3E}">
        <p14:creationId xmlns:p14="http://schemas.microsoft.com/office/powerpoint/2010/main" val="94831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033504" cy="6887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 name="Freeform 5">
            <a:extLst>
              <a:ext uri="{FF2B5EF4-FFF2-40B4-BE49-F238E27FC236}">
                <a16:creationId xmlns:a16="http://schemas.microsoft.com/office/drawing/2014/main" id="{578267A5-F8A1-5845-BE38-9FAA3862D044}"/>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accent5"/>
                </a:solidFill>
                <a:latin typeface="Balgin SemiBold" pitchFamily="2" charset="77"/>
                <a:cs typeface="Arial" panose="020B0604020202020204" pitchFamily="34" charset="0"/>
              </a:defRPr>
            </a:lvl1pPr>
          </a:lstStyle>
          <a:p>
            <a:pPr lvl="0"/>
            <a:r>
              <a:rPr lang="en-US"/>
              <a:t>Very long and important pull quote to inspire an audience. Extra words for flexibility. </a:t>
            </a:r>
          </a:p>
        </p:txBody>
      </p:sp>
      <p:pic>
        <p:nvPicPr>
          <p:cNvPr id="12" name="Picture 11">
            <a:extLst>
              <a:ext uri="{FF2B5EF4-FFF2-40B4-BE49-F238E27FC236}">
                <a16:creationId xmlns:a16="http://schemas.microsoft.com/office/drawing/2014/main" id="{923C6DCE-D207-604B-AD3D-C6350FFB1F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90883"/>
            <a:ext cx="1216894" cy="281756"/>
          </a:xfrm>
          <a:prstGeom prst="rect">
            <a:avLst/>
          </a:prstGeom>
        </p:spPr>
      </p:pic>
    </p:spTree>
    <p:extLst>
      <p:ext uri="{BB962C8B-B14F-4D97-AF65-F5344CB8AC3E}">
        <p14:creationId xmlns:p14="http://schemas.microsoft.com/office/powerpoint/2010/main" val="377286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258295" cy="1220634"/>
          </a:xfrm>
          <a:prstGeom prst="rect">
            <a:avLst/>
          </a:prstGeom>
        </p:spPr>
        <p:txBody>
          <a:bodyPr anchor="t"/>
          <a:lstStyle>
            <a:lvl1pPr>
              <a:defRPr sz="4000" b="1" i="0">
                <a:solidFill>
                  <a:schemeClr val="accent1"/>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24D1D191-5B0D-734B-BD54-7999B934BC17}"/>
              </a:ext>
            </a:extLst>
          </p:cNvPr>
          <p:cNvSpPr>
            <a:spLocks noGrp="1"/>
          </p:cNvSpPr>
          <p:nvPr>
            <p:ph type="body" sz="quarter" idx="14" hasCustomPrompt="1"/>
          </p:nvPr>
        </p:nvSpPr>
        <p:spPr>
          <a:xfrm>
            <a:off x="3456845" y="4149603"/>
            <a:ext cx="2427410" cy="1266458"/>
          </a:xfrm>
          <a:prstGeom prst="rect">
            <a:avLst/>
          </a:prstGeom>
        </p:spPr>
        <p:txBody>
          <a:bodyPr/>
          <a:lstStyle>
            <a:lvl1pPr>
              <a:defRPr sz="1600" b="0" i="0">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4" name="Text Placeholder 9">
            <a:extLst>
              <a:ext uri="{FF2B5EF4-FFF2-40B4-BE49-F238E27FC236}">
                <a16:creationId xmlns:a16="http://schemas.microsoft.com/office/drawing/2014/main" id="{D4040997-D199-AC49-97B5-C1A938D63352}"/>
              </a:ext>
            </a:extLst>
          </p:cNvPr>
          <p:cNvSpPr>
            <a:spLocks noGrp="1"/>
          </p:cNvSpPr>
          <p:nvPr>
            <p:ph type="body" sz="quarter" idx="15" hasCustomPrompt="1"/>
          </p:nvPr>
        </p:nvSpPr>
        <p:spPr>
          <a:xfrm>
            <a:off x="6265621" y="4149603"/>
            <a:ext cx="2427410" cy="1266458"/>
          </a:xfrm>
          <a:prstGeom prst="rect">
            <a:avLst/>
          </a:prstGeom>
        </p:spPr>
        <p:txBody>
          <a:bodyPr/>
          <a:lstStyle>
            <a:lvl1pPr>
              <a:defRPr sz="1600" b="0" i="0">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5" name="Text Placeholder 9">
            <a:extLst>
              <a:ext uri="{FF2B5EF4-FFF2-40B4-BE49-F238E27FC236}">
                <a16:creationId xmlns:a16="http://schemas.microsoft.com/office/drawing/2014/main" id="{B827B310-D247-1F46-874B-60E51D0F8001}"/>
              </a:ext>
            </a:extLst>
          </p:cNvPr>
          <p:cNvSpPr>
            <a:spLocks noGrp="1"/>
          </p:cNvSpPr>
          <p:nvPr>
            <p:ph type="body" sz="quarter" idx="16" hasCustomPrompt="1"/>
          </p:nvPr>
        </p:nvSpPr>
        <p:spPr>
          <a:xfrm>
            <a:off x="9074397" y="4149603"/>
            <a:ext cx="2427410" cy="1266458"/>
          </a:xfrm>
          <a:prstGeom prst="rect">
            <a:avLst/>
          </a:prstGeom>
        </p:spPr>
        <p:txBody>
          <a:bodyPr/>
          <a:lstStyle>
            <a:lvl1pPr>
              <a:defRPr sz="1600" b="0" i="0">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p>
            <a:r>
              <a:rPr lang="en-US"/>
              <a:t>Icon</a:t>
            </a:r>
          </a:p>
        </p:txBody>
      </p:sp>
      <p:sp>
        <p:nvSpPr>
          <p:cNvPr id="22" name="Text Placeholder 9">
            <a:extLst>
              <a:ext uri="{FF2B5EF4-FFF2-40B4-BE49-F238E27FC236}">
                <a16:creationId xmlns:a16="http://schemas.microsoft.com/office/drawing/2014/main" id="{A5284D79-66AA-8240-A0EB-825B151F20F0}"/>
              </a:ext>
            </a:extLst>
          </p:cNvPr>
          <p:cNvSpPr>
            <a:spLocks noGrp="1"/>
          </p:cNvSpPr>
          <p:nvPr>
            <p:ph type="body" sz="quarter" idx="20" hasCustomPrompt="1"/>
          </p:nvPr>
        </p:nvSpPr>
        <p:spPr>
          <a:xfrm>
            <a:off x="667482" y="4149603"/>
            <a:ext cx="2427410" cy="1266458"/>
          </a:xfrm>
          <a:prstGeom prst="rect">
            <a:avLst/>
          </a:prstGeom>
        </p:spPr>
        <p:txBody>
          <a:bodyPr/>
          <a:lstStyle>
            <a:lvl1pPr>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p>
            <a:r>
              <a:rPr lang="en-US"/>
              <a:t>Icon</a:t>
            </a:r>
          </a:p>
        </p:txBody>
      </p:sp>
    </p:spTree>
    <p:extLst>
      <p:ext uri="{BB962C8B-B14F-4D97-AF65-F5344CB8AC3E}">
        <p14:creationId xmlns:p14="http://schemas.microsoft.com/office/powerpoint/2010/main" val="922280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Heading + 4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2B079-1A22-994C-B10F-B5EEB1023F0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258295" cy="1220634"/>
          </a:xfrm>
          <a:prstGeom prst="rect">
            <a:avLst/>
          </a:prstGeom>
        </p:spPr>
        <p:txBody>
          <a:bodyPr anchor="t"/>
          <a:lstStyle>
            <a:lvl1pPr>
              <a:defRPr sz="4000" b="1" i="0">
                <a:solidFill>
                  <a:schemeClr val="accent1"/>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24D1D191-5B0D-734B-BD54-7999B934BC17}"/>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4" name="Text Placeholder 9">
            <a:extLst>
              <a:ext uri="{FF2B5EF4-FFF2-40B4-BE49-F238E27FC236}">
                <a16:creationId xmlns:a16="http://schemas.microsoft.com/office/drawing/2014/main" id="{D4040997-D199-AC49-97B5-C1A938D63352}"/>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5" name="Text Placeholder 9">
            <a:extLst>
              <a:ext uri="{FF2B5EF4-FFF2-40B4-BE49-F238E27FC236}">
                <a16:creationId xmlns:a16="http://schemas.microsoft.com/office/drawing/2014/main" id="{B827B310-D247-1F46-874B-60E51D0F8001}"/>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a:t>Icon</a:t>
            </a:r>
          </a:p>
        </p:txBody>
      </p:sp>
      <p:sp>
        <p:nvSpPr>
          <p:cNvPr id="22" name="Text Placeholder 9">
            <a:extLst>
              <a:ext uri="{FF2B5EF4-FFF2-40B4-BE49-F238E27FC236}">
                <a16:creationId xmlns:a16="http://schemas.microsoft.com/office/drawing/2014/main" id="{A5284D79-66AA-8240-A0EB-825B151F20F0}"/>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a:t>Icon</a:t>
            </a:r>
          </a:p>
        </p:txBody>
      </p:sp>
    </p:spTree>
    <p:extLst>
      <p:ext uri="{BB962C8B-B14F-4D97-AF65-F5344CB8AC3E}">
        <p14:creationId xmlns:p14="http://schemas.microsoft.com/office/powerpoint/2010/main" val="35950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FD6BA-F652-C28D-A74F-DB239CBCD490}"/>
              </a:ext>
            </a:extLst>
          </p:cNvPr>
          <p:cNvSpPr/>
          <p:nvPr userDrawn="1"/>
        </p:nvSpPr>
        <p:spPr>
          <a:xfrm>
            <a:off x="-89210" y="-189571"/>
            <a:ext cx="4047893" cy="74155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9D2A232-05E9-5D4C-A59C-A030E9A8BB3A}"/>
              </a:ext>
            </a:extLst>
          </p:cNvPr>
          <p:cNvSpPr/>
          <p:nvPr userDrawn="1"/>
        </p:nvSpPr>
        <p:spPr>
          <a:xfrm rot="13500000">
            <a:off x="-331191" y="145451"/>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accent1"/>
                </a:solidFill>
                <a:latin typeface="Balgin Black" pitchFamily="2" charset="77"/>
                <a:cs typeface="Arial Black" panose="020B0604020202020204" pitchFamily="34" charset="0"/>
              </a:defRPr>
            </a:lvl1pPr>
          </a:lstStyle>
          <a:p>
            <a:pPr lvl="0"/>
            <a:r>
              <a:rPr lang="en-US"/>
              <a:t>Title of document</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 for document</a:t>
            </a:r>
          </a:p>
        </p:txBody>
      </p:sp>
      <p:pic>
        <p:nvPicPr>
          <p:cNvPr id="3" name="Picture 2">
            <a:extLst>
              <a:ext uri="{FF2B5EF4-FFF2-40B4-BE49-F238E27FC236}">
                <a16:creationId xmlns:a16="http://schemas.microsoft.com/office/drawing/2014/main" id="{2A918FBE-5B32-1CC1-9A8E-A53D7B6259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2967776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_Section Break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272660" y="2344497"/>
            <a:ext cx="7646680" cy="1277083"/>
          </a:xfrm>
          <a:prstGeom prst="rect">
            <a:avLst/>
          </a:prstGeom>
        </p:spPr>
        <p:txBody>
          <a:bodyPr anchor="b"/>
          <a:lstStyle>
            <a:lvl1pPr algn="ctr">
              <a:defRPr sz="4000" b="1" i="0">
                <a:solidFill>
                  <a:schemeClr val="bg2"/>
                </a:solidFill>
                <a:latin typeface="Balgin SemiBold" pitchFamily="2" charset="77"/>
                <a:cs typeface="Arial Black" panose="020B0604020202020204" pitchFamily="34" charset="0"/>
              </a:defRPr>
            </a:lvl1pPr>
          </a:lstStyle>
          <a:p>
            <a:pPr lvl="0"/>
            <a:r>
              <a:rPr lang="en-US"/>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bg2"/>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a:t>
            </a:r>
          </a:p>
        </p:txBody>
      </p:sp>
      <p:pic>
        <p:nvPicPr>
          <p:cNvPr id="5" name="Picture 4">
            <a:extLst>
              <a:ext uri="{FF2B5EF4-FFF2-40B4-BE49-F238E27FC236}">
                <a16:creationId xmlns:a16="http://schemas.microsoft.com/office/drawing/2014/main" id="{598BD56E-2AA8-E360-B15E-480D3819B0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4053258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_Heading + 2 Bul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24D4E-2658-2F4A-89FC-795DA88763BB}"/>
              </a:ext>
            </a:extLst>
          </p:cNvPr>
          <p:cNvSpPr/>
          <p:nvPr userDrawn="1"/>
        </p:nvSpPr>
        <p:spPr>
          <a:xfrm>
            <a:off x="-105507" y="-105508"/>
            <a:ext cx="12391292" cy="7069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173905" cy="2052972"/>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3" name="Picture 2">
            <a:extLst>
              <a:ext uri="{FF2B5EF4-FFF2-40B4-BE49-F238E27FC236}">
                <a16:creationId xmlns:a16="http://schemas.microsoft.com/office/drawing/2014/main" id="{A8FB6F88-C877-0EA7-2C40-5198C5D594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541201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_Heading + 2 Bul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24D4E-2658-2F4A-89FC-795DA88763BB}"/>
              </a:ext>
            </a:extLst>
          </p:cNvPr>
          <p:cNvSpPr/>
          <p:nvPr userDrawn="1"/>
        </p:nvSpPr>
        <p:spPr>
          <a:xfrm>
            <a:off x="-105507" y="-105508"/>
            <a:ext cx="12391292" cy="7069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173905" cy="2052972"/>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3" name="Picture 2">
            <a:extLst>
              <a:ext uri="{FF2B5EF4-FFF2-40B4-BE49-F238E27FC236}">
                <a16:creationId xmlns:a16="http://schemas.microsoft.com/office/drawing/2014/main" id="{A8FB6F88-C877-0EA7-2C40-5198C5D5943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04036" y="5976595"/>
            <a:ext cx="1225030" cy="281756"/>
          </a:xfrm>
          <a:prstGeom prst="rect">
            <a:avLst/>
          </a:prstGeom>
        </p:spPr>
      </p:pic>
    </p:spTree>
    <p:extLst>
      <p:ext uri="{BB962C8B-B14F-4D97-AF65-F5344CB8AC3E}">
        <p14:creationId xmlns:p14="http://schemas.microsoft.com/office/powerpoint/2010/main" val="407475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le_Heading + 1 Bul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6B5E7C-3A7C-9504-AED2-1EA9D0CA61AC}"/>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29065" cy="2052972"/>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Bullet one can go over multiple lines</a:t>
            </a:r>
          </a:p>
          <a:p>
            <a:pPr lvl="0"/>
            <a:r>
              <a:rPr lang="en-US"/>
              <a:t>But need to keep them short</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BCE916-4FC1-FBBD-702A-8046FF84D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262101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_Heading + 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334FD-7399-1E0D-8105-607ECC6E1A1D}"/>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AC81F5-678E-D194-F4A0-239E4BABC4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4" y="3337719"/>
            <a:ext cx="4561012" cy="2204060"/>
          </a:xfrm>
          <a:prstGeom prst="rect">
            <a:avLst/>
          </a:prstGeom>
        </p:spPr>
        <p:txBody>
          <a:bodyPr/>
          <a:lstStyle>
            <a:lvl1pPr marL="285750" indent="-285750">
              <a:lnSpc>
                <a:spcPct val="100000"/>
              </a:lnSpc>
              <a:buFontTx/>
              <a:buBlip>
                <a:blip r:embed="rId3"/>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91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tx2"/>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75091" cy="2204060"/>
          </a:xfrm>
          <a:prstGeom prst="rect">
            <a:avLst/>
          </a:prstGeom>
        </p:spPr>
        <p:txBody>
          <a:bodyPr/>
          <a:lstStyle>
            <a:lvl1pPr marL="0" indent="0">
              <a:lnSpc>
                <a:spcPct val="100000"/>
              </a:lnSpc>
              <a:buFontTx/>
              <a:buNone/>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1F78A1-32C9-7965-5FD0-CFA7B5888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190486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urple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75091" cy="2204060"/>
          </a:xfrm>
          <a:prstGeom prst="rect">
            <a:avLst/>
          </a:prstGeom>
        </p:spPr>
        <p:txBody>
          <a:bodyPr/>
          <a:lstStyle>
            <a:lvl1pPr marL="0" indent="0">
              <a:lnSpc>
                <a:spcPct val="100000"/>
              </a:lnSpc>
              <a:buFontTx/>
              <a:buNone/>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1F78A1-32C9-7965-5FD0-CFA7B5888E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04036" y="5976595"/>
            <a:ext cx="1225030" cy="281756"/>
          </a:xfrm>
          <a:prstGeom prst="rect">
            <a:avLst/>
          </a:prstGeom>
        </p:spPr>
      </p:pic>
    </p:spTree>
    <p:extLst>
      <p:ext uri="{BB962C8B-B14F-4D97-AF65-F5344CB8AC3E}">
        <p14:creationId xmlns:p14="http://schemas.microsoft.com/office/powerpoint/2010/main" val="25441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ple_Quote +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1724"/>
            <a:ext cx="6099048"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bg2"/>
                </a:solidFill>
                <a:latin typeface="Balgin SemiBold" pitchFamily="2" charset="77"/>
                <a:cs typeface="Arial" panose="020B0604020202020204" pitchFamily="34" charset="0"/>
              </a:defRPr>
            </a:lvl1pPr>
          </a:lstStyle>
          <a:p>
            <a:pPr lvl="0"/>
            <a:r>
              <a:rPr lang="en-US"/>
              <a:t>“Very long and important pull quote to inspire an audience. </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0">
                <a:solidFill>
                  <a:schemeClr val="accent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
        <p:nvSpPr>
          <p:cNvPr id="2" name="Rectangle 1">
            <a:extLst>
              <a:ext uri="{FF2B5EF4-FFF2-40B4-BE49-F238E27FC236}">
                <a16:creationId xmlns:a16="http://schemas.microsoft.com/office/drawing/2014/main" id="{555D3EA3-F3CA-467B-C73C-2B8F5BBF6D2A}"/>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5E188A-489B-C36A-354E-3D359690FA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89" y="-2384523"/>
            <a:ext cx="4755915" cy="475591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986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_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EDF53-981D-3740-B8FA-38E91757013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a:t>Click icon to add picture</a:t>
            </a:r>
            <a:endParaRPr lang="en-US"/>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4584457" cy="4493298"/>
          </a:xfrm>
          <a:prstGeom prst="rect">
            <a:avLst/>
          </a:prstGeom>
        </p:spPr>
        <p:txBody>
          <a:bodyPr anchor="t"/>
          <a:lstStyle>
            <a:lvl1pPr marL="285750" indent="-285750">
              <a:lnSpc>
                <a:spcPct val="100000"/>
              </a:lnSpc>
              <a:buFontTx/>
              <a:buBlip>
                <a:blip r:embed="rId2"/>
              </a:buBlip>
              <a:defRPr sz="22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a:p>
            <a:pPr lvl="0"/>
            <a:r>
              <a:rPr lang="en-US"/>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88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rple_Quote + Image2">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5" y="2461846"/>
            <a:ext cx="5065103" cy="3079933"/>
          </a:xfrm>
          <a:prstGeom prst="rect">
            <a:avLst/>
          </a:prstGeom>
        </p:spPr>
        <p:txBody>
          <a:bodyPr anchor="t"/>
          <a:lstStyle>
            <a:lvl1pPr>
              <a:defRPr sz="3600" b="1" i="0">
                <a:solidFill>
                  <a:schemeClr val="accent2"/>
                </a:solidFill>
                <a:latin typeface="Balgin SemiBold" pitchFamily="2" charset="77"/>
                <a:cs typeface="Arial" panose="020B0604020202020204" pitchFamily="34" charset="0"/>
              </a:defRPr>
            </a:lvl1pPr>
          </a:lstStyle>
          <a:p>
            <a:pPr lvl="0"/>
            <a:r>
              <a:rPr lang="en-US"/>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
        <p:nvSpPr>
          <p:cNvPr id="2" name="Rectangle 1">
            <a:extLst>
              <a:ext uri="{FF2B5EF4-FFF2-40B4-BE49-F238E27FC236}">
                <a16:creationId xmlns:a16="http://schemas.microsoft.com/office/drawing/2014/main" id="{DECDC461-A9D4-DAF6-35C1-23278E3F60E0}"/>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1035DE-654D-D077-D4A4-D063D0569A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197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FD6BA-F652-C28D-A74F-DB239CBCD490}"/>
              </a:ext>
            </a:extLst>
          </p:cNvPr>
          <p:cNvSpPr/>
          <p:nvPr userDrawn="1"/>
        </p:nvSpPr>
        <p:spPr>
          <a:xfrm>
            <a:off x="-89210" y="-189571"/>
            <a:ext cx="4047893" cy="74155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9D2A232-05E9-5D4C-A59C-A030E9A8BB3A}"/>
              </a:ext>
            </a:extLst>
          </p:cNvPr>
          <p:cNvSpPr/>
          <p:nvPr userDrawn="1"/>
        </p:nvSpPr>
        <p:spPr>
          <a:xfrm rot="13500000">
            <a:off x="-331191" y="145451"/>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accent6"/>
                </a:solidFill>
                <a:latin typeface="Balgin Black" pitchFamily="2" charset="77"/>
                <a:cs typeface="Arial Black" panose="020B0604020202020204" pitchFamily="34" charset="0"/>
              </a:defRPr>
            </a:lvl1pPr>
          </a:lstStyle>
          <a:p>
            <a:pPr lvl="0"/>
            <a:r>
              <a:rPr lang="en-US"/>
              <a:t>Title of document</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3"/>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 for document</a:t>
            </a:r>
          </a:p>
        </p:txBody>
      </p:sp>
      <p:pic>
        <p:nvPicPr>
          <p:cNvPr id="3" name="Picture 2">
            <a:extLst>
              <a:ext uri="{FF2B5EF4-FFF2-40B4-BE49-F238E27FC236}">
                <a16:creationId xmlns:a16="http://schemas.microsoft.com/office/drawing/2014/main" id="{2A918FBE-5B32-1CC1-9A8E-A53D7B62596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9206" y="5978465"/>
            <a:ext cx="1216891" cy="279885"/>
          </a:xfrm>
          <a:prstGeom prst="rect">
            <a:avLst/>
          </a:prstGeom>
        </p:spPr>
      </p:pic>
    </p:spTree>
    <p:extLst>
      <p:ext uri="{BB962C8B-B14F-4D97-AF65-F5344CB8AC3E}">
        <p14:creationId xmlns:p14="http://schemas.microsoft.com/office/powerpoint/2010/main" val="135664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le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0"/>
            <a:ext cx="1203350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Freeform 8">
            <a:extLst>
              <a:ext uri="{FF2B5EF4-FFF2-40B4-BE49-F238E27FC236}">
                <a16:creationId xmlns:a16="http://schemas.microsoft.com/office/drawing/2014/main" id="{9F50609B-0971-AA45-8669-FE0B58277912}"/>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bg2"/>
                </a:solidFill>
                <a:latin typeface="Balgin SemiBold" pitchFamily="2" charset="77"/>
                <a:cs typeface="Arial" panose="020B0604020202020204" pitchFamily="34" charset="0"/>
              </a:defRPr>
            </a:lvl1pPr>
          </a:lstStyle>
          <a:p>
            <a:pPr lvl="0"/>
            <a:r>
              <a:rPr lang="en-US"/>
              <a:t>Very long and important pull quote to inspire an audience. Extra words for flexibility. </a:t>
            </a:r>
          </a:p>
        </p:txBody>
      </p:sp>
      <p:pic>
        <p:nvPicPr>
          <p:cNvPr id="3" name="Picture 2">
            <a:extLst>
              <a:ext uri="{FF2B5EF4-FFF2-40B4-BE49-F238E27FC236}">
                <a16:creationId xmlns:a16="http://schemas.microsoft.com/office/drawing/2014/main" id="{118A606B-CAEB-EE27-3951-342B44B94A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1986497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le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042395" cy="1220634"/>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tx2"/>
                </a:solidFill>
              </a:defRPr>
            </a:lvl1p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tx2"/>
                </a:solidFill>
              </a:defRPr>
            </a:lvl1p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tx2"/>
                </a:solidFill>
              </a:defRPr>
            </a:lvl1pPr>
          </a:lstStyle>
          <a:p>
            <a:r>
              <a:rPr lang="en-US"/>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tx2"/>
                </a:solidFill>
              </a:defRPr>
            </a:lvl1pPr>
          </a:lstStyle>
          <a:p>
            <a:r>
              <a:rPr lang="en-US"/>
              <a:t>Icon</a:t>
            </a:r>
          </a:p>
        </p:txBody>
      </p:sp>
      <p:sp>
        <p:nvSpPr>
          <p:cNvPr id="11" name="Text Placeholder 9">
            <a:extLst>
              <a:ext uri="{FF2B5EF4-FFF2-40B4-BE49-F238E27FC236}">
                <a16:creationId xmlns:a16="http://schemas.microsoft.com/office/drawing/2014/main" id="{E49ECE28-09D4-4146-B823-D0DA11C7488E}"/>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2" name="Text Placeholder 9">
            <a:extLst>
              <a:ext uri="{FF2B5EF4-FFF2-40B4-BE49-F238E27FC236}">
                <a16:creationId xmlns:a16="http://schemas.microsoft.com/office/drawing/2014/main" id="{1FBAC6AF-46E3-834C-87CB-6749472807B7}"/>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6" name="Text Placeholder 9">
            <a:extLst>
              <a:ext uri="{FF2B5EF4-FFF2-40B4-BE49-F238E27FC236}">
                <a16:creationId xmlns:a16="http://schemas.microsoft.com/office/drawing/2014/main" id="{1536E3FC-CFE7-FC4D-8F9F-7DBDA76B4C45}"/>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2" name="Rectangle 1">
            <a:extLst>
              <a:ext uri="{FF2B5EF4-FFF2-40B4-BE49-F238E27FC236}">
                <a16:creationId xmlns:a16="http://schemas.microsoft.com/office/drawing/2014/main" id="{647D7DF0-7F64-69FE-5CDD-D560CB72E2DA}"/>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540305-A7AC-41D9-31F5-E30BA64AD5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25030" cy="281757"/>
          </a:xfrm>
          <a:prstGeom prst="rect">
            <a:avLst/>
          </a:prstGeom>
        </p:spPr>
      </p:pic>
      <p:sp>
        <p:nvSpPr>
          <p:cNvPr id="13" name="Text Placeholder 9">
            <a:extLst>
              <a:ext uri="{FF2B5EF4-FFF2-40B4-BE49-F238E27FC236}">
                <a16:creationId xmlns:a16="http://schemas.microsoft.com/office/drawing/2014/main" id="{56549ED9-0B67-564F-B5A4-ABDD63D1DE14}"/>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Tree>
    <p:extLst>
      <p:ext uri="{BB962C8B-B14F-4D97-AF65-F5344CB8AC3E}">
        <p14:creationId xmlns:p14="http://schemas.microsoft.com/office/powerpoint/2010/main" val="839546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_Heading + 4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0F6B3-D054-404F-85BE-F1968D0B88FD}"/>
              </a:ext>
            </a:extLst>
          </p:cNvPr>
          <p:cNvSpPr/>
          <p:nvPr userDrawn="1"/>
        </p:nvSpPr>
        <p:spPr>
          <a:xfrm>
            <a:off x="-112294" y="-272715"/>
            <a:ext cx="12512842" cy="7411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067795" cy="1220634"/>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a:t>Icon</a:t>
            </a:r>
          </a:p>
        </p:txBody>
      </p:sp>
      <p:sp>
        <p:nvSpPr>
          <p:cNvPr id="11" name="Text Placeholder 9">
            <a:extLst>
              <a:ext uri="{FF2B5EF4-FFF2-40B4-BE49-F238E27FC236}">
                <a16:creationId xmlns:a16="http://schemas.microsoft.com/office/drawing/2014/main" id="{E49ECE28-09D4-4146-B823-D0DA11C7488E}"/>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2" name="Text Placeholder 9">
            <a:extLst>
              <a:ext uri="{FF2B5EF4-FFF2-40B4-BE49-F238E27FC236}">
                <a16:creationId xmlns:a16="http://schemas.microsoft.com/office/drawing/2014/main" id="{1FBAC6AF-46E3-834C-87CB-6749472807B7}"/>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3" name="Text Placeholder 9">
            <a:extLst>
              <a:ext uri="{FF2B5EF4-FFF2-40B4-BE49-F238E27FC236}">
                <a16:creationId xmlns:a16="http://schemas.microsoft.com/office/drawing/2014/main" id="{56549ED9-0B67-564F-B5A4-ABDD63D1DE14}"/>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6" name="Text Placeholder 9">
            <a:extLst>
              <a:ext uri="{FF2B5EF4-FFF2-40B4-BE49-F238E27FC236}">
                <a16:creationId xmlns:a16="http://schemas.microsoft.com/office/drawing/2014/main" id="{1536E3FC-CFE7-FC4D-8F9F-7DBDA76B4C45}"/>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Tree>
    <p:extLst>
      <p:ext uri="{BB962C8B-B14F-4D97-AF65-F5344CB8AC3E}">
        <p14:creationId xmlns:p14="http://schemas.microsoft.com/office/powerpoint/2010/main" val="362192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ral_Section Breaker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3"/>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1"/>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197450" y="2344497"/>
            <a:ext cx="7797101" cy="1277083"/>
          </a:xfrm>
          <a:prstGeom prst="rect">
            <a:avLst/>
          </a:prstGeom>
        </p:spPr>
        <p:txBody>
          <a:bodyPr anchor="b"/>
          <a:lstStyle>
            <a:lvl1pPr algn="ctr">
              <a:defRPr sz="4000" b="1" i="0">
                <a:solidFill>
                  <a:schemeClr val="accent6"/>
                </a:solidFill>
                <a:latin typeface="Balgin SemiBold" pitchFamily="2" charset="77"/>
                <a:cs typeface="Arial Black" panose="020B0604020202020204" pitchFamily="34" charset="0"/>
              </a:defRPr>
            </a:lvl1pPr>
          </a:lstStyle>
          <a:p>
            <a:pPr lvl="0"/>
            <a:r>
              <a:rPr lang="en-US"/>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accent6"/>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a:t>
            </a:r>
          </a:p>
        </p:txBody>
      </p:sp>
      <p:pic>
        <p:nvPicPr>
          <p:cNvPr id="3" name="Picture 2">
            <a:extLst>
              <a:ext uri="{FF2B5EF4-FFF2-40B4-BE49-F238E27FC236}">
                <a16:creationId xmlns:a16="http://schemas.microsoft.com/office/drawing/2014/main" id="{EFE4DA7D-679C-EAAC-EEF3-C5779251A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56967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ral_Heading + 2 Bul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FEECE0-BCEA-DB48-B826-559BC4C6CC52}"/>
              </a:ext>
            </a:extLst>
          </p:cNvPr>
          <p:cNvSpPr/>
          <p:nvPr userDrawn="1"/>
        </p:nvSpPr>
        <p:spPr>
          <a:xfrm>
            <a:off x="-128954" y="-93785"/>
            <a:ext cx="12414739" cy="7033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4" y="748843"/>
            <a:ext cx="4807195" cy="2052972"/>
          </a:xfrm>
          <a:prstGeom prst="rect">
            <a:avLst/>
          </a:prstGeom>
        </p:spPr>
        <p:txBody>
          <a:bodyPr anchor="t"/>
          <a:lstStyle>
            <a:lvl1pPr>
              <a:defRPr sz="4000" b="1" i="0">
                <a:solidFill>
                  <a:schemeClr val="accent4"/>
                </a:solidFill>
                <a:latin typeface="Balgin SemiBold"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2" name="Picture 1">
            <a:extLst>
              <a:ext uri="{FF2B5EF4-FFF2-40B4-BE49-F238E27FC236}">
                <a16:creationId xmlns:a16="http://schemas.microsoft.com/office/drawing/2014/main" id="{3064F4BB-8D17-E297-D67D-649BFBF2FB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34006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ral_Heading + 1 Bulle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05314" cy="2052972"/>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a:t>Main headline for two lines</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50B7C93-6FF3-6A9A-DA81-2A0A96B18DC5}"/>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Bullet one can go over multiple lines</a:t>
            </a:r>
          </a:p>
          <a:p>
            <a:pPr lvl="0"/>
            <a:r>
              <a:rPr lang="en-US"/>
              <a:t>But need to keep them short</a:t>
            </a:r>
          </a:p>
        </p:txBody>
      </p:sp>
      <p:pic>
        <p:nvPicPr>
          <p:cNvPr id="5" name="Picture 4">
            <a:extLst>
              <a:ext uri="{FF2B5EF4-FFF2-40B4-BE49-F238E27FC236}">
                <a16:creationId xmlns:a16="http://schemas.microsoft.com/office/drawing/2014/main" id="{9517032C-1CC6-EE00-1E9A-E20FFE28A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268670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ral_Heading + 1 Bullet + Imag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796083" cy="2204060"/>
          </a:xfrm>
          <a:prstGeom prst="rect">
            <a:avLst/>
          </a:prstGeom>
        </p:spPr>
        <p:txBody>
          <a:bodyPr/>
          <a:lstStyle>
            <a:lvl1pPr marL="285750" indent="-285750">
              <a:lnSpc>
                <a:spcPct val="100000"/>
              </a:lnSpc>
              <a:buFontTx/>
              <a:buBlip>
                <a:blip r:embed="rId2"/>
              </a:buBlip>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4F35996-504C-563C-E298-CCB1B6D84BCA}"/>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0BF744-8857-1465-8DC7-D7FE51DC9B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2987354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ral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accent4"/>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84235" cy="2204060"/>
          </a:xfrm>
          <a:prstGeom prst="rect">
            <a:avLst/>
          </a:prstGeom>
        </p:spPr>
        <p:txBody>
          <a:bodyPr/>
          <a:lstStyle>
            <a:lvl1pPr marL="0" indent="0">
              <a:lnSpc>
                <a:spcPct val="100000"/>
              </a:lnSpc>
              <a:buFontTx/>
              <a:buNone/>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414BBD-ED4D-2FAC-C28F-6939ED8A7F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248827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ral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accent6"/>
                </a:solidFill>
                <a:latin typeface="Balgin SemiBold" pitchFamily="2" charset="77"/>
                <a:cs typeface="Arial Black" panose="020B0604020202020204" pitchFamily="34" charset="0"/>
              </a:defRPr>
            </a:lvl1pPr>
          </a:lstStyle>
          <a:p>
            <a:pPr lvl="0"/>
            <a:r>
              <a:rPr lang="en-US"/>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84235" cy="2204060"/>
          </a:xfrm>
          <a:prstGeom prst="rect">
            <a:avLst/>
          </a:prstGeom>
        </p:spPr>
        <p:txBody>
          <a:bodyPr/>
          <a:lstStyle>
            <a:lvl1pPr marL="0" indent="0">
              <a:lnSpc>
                <a:spcPct val="100000"/>
              </a:lnSpc>
              <a:buFontTx/>
              <a:buNone/>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637F27-7119-DE5A-98AE-C0BF1DF69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305" y="5986362"/>
            <a:ext cx="1208758" cy="278014"/>
          </a:xfrm>
          <a:prstGeom prst="rect">
            <a:avLst/>
          </a:prstGeom>
        </p:spPr>
      </p:pic>
    </p:spTree>
    <p:extLst>
      <p:ext uri="{BB962C8B-B14F-4D97-AF65-F5344CB8AC3E}">
        <p14:creationId xmlns:p14="http://schemas.microsoft.com/office/powerpoint/2010/main" val="15368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ral_Quote + Image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11724"/>
            <a:ext cx="6099048"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91" y="-2375757"/>
            <a:ext cx="4755915" cy="475591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bg1"/>
                </a:solidFill>
                <a:latin typeface="Balgin SemiBold" pitchFamily="2" charset="77"/>
                <a:cs typeface="Arial" panose="020B0604020202020204" pitchFamily="34" charset="0"/>
              </a:defRPr>
            </a:lvl1pPr>
          </a:lstStyle>
          <a:p>
            <a:pPr lvl="0"/>
            <a:r>
              <a:rPr lang="en-US"/>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pic>
        <p:nvPicPr>
          <p:cNvPr id="4" name="Picture 3">
            <a:extLst>
              <a:ext uri="{FF2B5EF4-FFF2-40B4-BE49-F238E27FC236}">
                <a16:creationId xmlns:a16="http://schemas.microsoft.com/office/drawing/2014/main" id="{A374F7FA-B75E-A225-ADAF-F4594B62E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61522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0609D-DF0D-0340-9448-E0D59DC129E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2834677" y="0"/>
            <a:ext cx="9357323" cy="6958013"/>
          </a:xfrm>
          <a:prstGeom prst="rect">
            <a:avLst/>
          </a:prstGeom>
        </p:spPr>
      </p:pic>
      <p:sp>
        <p:nvSpPr>
          <p:cNvPr id="2" name="Rectangle 1">
            <a:extLst>
              <a:ext uri="{FF2B5EF4-FFF2-40B4-BE49-F238E27FC236}">
                <a16:creationId xmlns:a16="http://schemas.microsoft.com/office/drawing/2014/main" id="{C82FD6BA-F652-C28D-A74F-DB239CBCD490}"/>
              </a:ext>
            </a:extLst>
          </p:cNvPr>
          <p:cNvSpPr/>
          <p:nvPr userDrawn="1"/>
        </p:nvSpPr>
        <p:spPr>
          <a:xfrm>
            <a:off x="-89210" y="-189571"/>
            <a:ext cx="4047893" cy="7415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9D2A232-05E9-5D4C-A59C-A030E9A8BB3A}"/>
              </a:ext>
            </a:extLst>
          </p:cNvPr>
          <p:cNvSpPr/>
          <p:nvPr userDrawn="1"/>
        </p:nvSpPr>
        <p:spPr>
          <a:xfrm rot="13500000">
            <a:off x="-331191" y="145451"/>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bg2"/>
                </a:solidFill>
                <a:latin typeface="Balgin Black" pitchFamily="2" charset="77"/>
                <a:cs typeface="Arial Black" panose="020B0604020202020204" pitchFamily="34" charset="0"/>
              </a:defRPr>
            </a:lvl1pPr>
          </a:lstStyle>
          <a:p>
            <a:pPr lvl="0"/>
            <a:r>
              <a:rPr lang="en-US"/>
              <a:t>Title of document</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2"/>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 for document</a:t>
            </a:r>
          </a:p>
        </p:txBody>
      </p:sp>
      <p:pic>
        <p:nvPicPr>
          <p:cNvPr id="3" name="Picture 2">
            <a:extLst>
              <a:ext uri="{FF2B5EF4-FFF2-40B4-BE49-F238E27FC236}">
                <a16:creationId xmlns:a16="http://schemas.microsoft.com/office/drawing/2014/main" id="{2A918FBE-5B32-1CC1-9A8E-A53D7B6259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9206" y="5978465"/>
            <a:ext cx="1216891" cy="279885"/>
          </a:xfrm>
          <a:prstGeom prst="rect">
            <a:avLst/>
          </a:prstGeom>
        </p:spPr>
      </p:pic>
    </p:spTree>
    <p:extLst>
      <p:ext uri="{BB962C8B-B14F-4D97-AF65-F5344CB8AC3E}">
        <p14:creationId xmlns:p14="http://schemas.microsoft.com/office/powerpoint/2010/main" val="1047650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ral_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EDF53-981D-3740-B8FA-38E91757013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a:t>Click icon to add picture</a:t>
            </a:r>
            <a:endParaRPr lang="en-US"/>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5357812" cy="4493298"/>
          </a:xfrm>
          <a:prstGeom prst="rect">
            <a:avLst/>
          </a:prstGeom>
        </p:spPr>
        <p:txBody>
          <a:bodyPr anchor="t"/>
          <a:lstStyle>
            <a:lvl1pPr marL="285750" indent="-285750">
              <a:lnSpc>
                <a:spcPct val="100000"/>
              </a:lnSpc>
              <a:buFontTx/>
              <a:buBlip>
                <a:blip r:embed="rId2"/>
              </a:buBlip>
              <a:defRPr sz="22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a:p>
            <a:pPr lvl="0"/>
            <a:r>
              <a:rPr lang="en-US"/>
              <a:t>Another bullet point to fill the space </a:t>
            </a:r>
          </a:p>
          <a:p>
            <a:pPr lvl="0"/>
            <a:r>
              <a:rPr lang="en-US"/>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055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ral_Quote + Image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5" y="2461846"/>
            <a:ext cx="5065103" cy="3079933"/>
          </a:xfrm>
          <a:prstGeom prst="rect">
            <a:avLst/>
          </a:prstGeom>
        </p:spPr>
        <p:txBody>
          <a:bodyPr anchor="t"/>
          <a:lstStyle>
            <a:lvl1pPr>
              <a:defRPr sz="3600" b="1" i="0">
                <a:solidFill>
                  <a:schemeClr val="accent3"/>
                </a:solidFill>
                <a:latin typeface="Balgin SemiBold" pitchFamily="2" charset="77"/>
                <a:cs typeface="Arial" panose="020B0604020202020204" pitchFamily="34" charset="0"/>
              </a:defRPr>
            </a:lvl1pPr>
          </a:lstStyle>
          <a:p>
            <a:pPr lvl="0"/>
            <a:r>
              <a:rPr lang="en-US"/>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Source of quote –</a:t>
            </a:r>
          </a:p>
        </p:txBody>
      </p:sp>
      <p:sp>
        <p:nvSpPr>
          <p:cNvPr id="2" name="Rectangle 1">
            <a:extLst>
              <a:ext uri="{FF2B5EF4-FFF2-40B4-BE49-F238E27FC236}">
                <a16:creationId xmlns:a16="http://schemas.microsoft.com/office/drawing/2014/main" id="{2E2C626F-31CB-D960-846E-483A62E74E65}"/>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E6B9F1-3A08-7CB0-A627-8FD8C7BD55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974596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ral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0"/>
            <a:ext cx="1203350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Freeform 8">
            <a:extLst>
              <a:ext uri="{FF2B5EF4-FFF2-40B4-BE49-F238E27FC236}">
                <a16:creationId xmlns:a16="http://schemas.microsoft.com/office/drawing/2014/main" id="{1980ACD6-9C7F-3C4A-972B-E0A0CBD1DE30}"/>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accent6"/>
                </a:solidFill>
                <a:latin typeface="Balgin SemiBold" pitchFamily="2" charset="77"/>
                <a:cs typeface="Arial" panose="020B0604020202020204" pitchFamily="34" charset="0"/>
              </a:defRPr>
            </a:lvl1pPr>
          </a:lstStyle>
          <a:p>
            <a:pPr lvl="0"/>
            <a:r>
              <a:rPr lang="en-US"/>
              <a:t>Very long and important pull quote to inspire an audience. Extra words for flexibility. </a:t>
            </a:r>
          </a:p>
        </p:txBody>
      </p:sp>
      <p:pic>
        <p:nvPicPr>
          <p:cNvPr id="5" name="Picture 4">
            <a:extLst>
              <a:ext uri="{FF2B5EF4-FFF2-40B4-BE49-F238E27FC236}">
                <a16:creationId xmlns:a16="http://schemas.microsoft.com/office/drawing/2014/main" id="{B15D73B4-6DF0-AE9C-C9EC-A48AC42F1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569303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ral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5" y="748843"/>
            <a:ext cx="6038118" cy="1220634"/>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accent4"/>
                </a:solidFill>
              </a:defRPr>
            </a:lvl1p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accent4"/>
                </a:solidFill>
              </a:defRPr>
            </a:lvl1p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accent4"/>
                </a:solidFill>
              </a:defRPr>
            </a:lvl1pPr>
          </a:lstStyle>
          <a:p>
            <a:r>
              <a:rPr lang="en-US"/>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accent4"/>
                </a:solidFill>
              </a:defRPr>
            </a:lvl1pPr>
          </a:lstStyle>
          <a:p>
            <a:r>
              <a:rPr lang="en-US"/>
              <a:t>Icon</a:t>
            </a:r>
          </a:p>
        </p:txBody>
      </p:sp>
      <p:sp>
        <p:nvSpPr>
          <p:cNvPr id="11" name="Text Placeholder 9">
            <a:extLst>
              <a:ext uri="{FF2B5EF4-FFF2-40B4-BE49-F238E27FC236}">
                <a16:creationId xmlns:a16="http://schemas.microsoft.com/office/drawing/2014/main" id="{A94292B6-96E2-7049-A474-C48524F85BB3}"/>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2" name="Text Placeholder 9">
            <a:extLst>
              <a:ext uri="{FF2B5EF4-FFF2-40B4-BE49-F238E27FC236}">
                <a16:creationId xmlns:a16="http://schemas.microsoft.com/office/drawing/2014/main" id="{68688E13-4C08-1641-89BC-5A27CF6AB306}"/>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3" name="Text Placeholder 9">
            <a:extLst>
              <a:ext uri="{FF2B5EF4-FFF2-40B4-BE49-F238E27FC236}">
                <a16:creationId xmlns:a16="http://schemas.microsoft.com/office/drawing/2014/main" id="{A14D1DDF-C5B9-5045-8FBC-6D2111CC3C45}"/>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6" name="Text Placeholder 9">
            <a:extLst>
              <a:ext uri="{FF2B5EF4-FFF2-40B4-BE49-F238E27FC236}">
                <a16:creationId xmlns:a16="http://schemas.microsoft.com/office/drawing/2014/main" id="{8209411E-01BA-0346-A7CE-2AD6D37FF822}"/>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b="0" i="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2" name="Rectangle 1">
            <a:extLst>
              <a:ext uri="{FF2B5EF4-FFF2-40B4-BE49-F238E27FC236}">
                <a16:creationId xmlns:a16="http://schemas.microsoft.com/office/drawing/2014/main" id="{CFB9E52B-1F09-92B3-3D92-554CD1FC5554}"/>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B3C671-EE5E-A844-F6FC-78557E3D2E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692160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ral_Heading + 4 Column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2841CD-67B2-AA4B-B8F2-534600BB1A16}"/>
              </a:ext>
            </a:extLst>
          </p:cNvPr>
          <p:cNvSpPr/>
          <p:nvPr userDrawn="1"/>
        </p:nvSpPr>
        <p:spPr>
          <a:xfrm>
            <a:off x="0" y="0"/>
            <a:ext cx="1219200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5" y="748843"/>
            <a:ext cx="6038118" cy="1220634"/>
          </a:xfrm>
          <a:prstGeom prst="rect">
            <a:avLst/>
          </a:prstGeom>
        </p:spPr>
        <p:txBody>
          <a:bodyPr anchor="t"/>
          <a:lstStyle>
            <a:lvl1pPr>
              <a:defRPr sz="4000" b="1" i="0">
                <a:solidFill>
                  <a:schemeClr val="accent6"/>
                </a:solidFill>
                <a:latin typeface="Balgin SemiBold" pitchFamily="2" charset="77"/>
                <a:cs typeface="Arial Black" panose="020B0604020202020204" pitchFamily="34" charset="0"/>
              </a:defRPr>
            </a:lvl1pPr>
          </a:lstStyle>
          <a:p>
            <a:pPr lvl="0"/>
            <a:r>
              <a:rPr lang="en-US"/>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a:t>Icon</a:t>
            </a:r>
          </a:p>
        </p:txBody>
      </p:sp>
      <p:sp>
        <p:nvSpPr>
          <p:cNvPr id="11" name="Text Placeholder 9">
            <a:extLst>
              <a:ext uri="{FF2B5EF4-FFF2-40B4-BE49-F238E27FC236}">
                <a16:creationId xmlns:a16="http://schemas.microsoft.com/office/drawing/2014/main" id="{A94292B6-96E2-7049-A474-C48524F85BB3}"/>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2" name="Text Placeholder 9">
            <a:extLst>
              <a:ext uri="{FF2B5EF4-FFF2-40B4-BE49-F238E27FC236}">
                <a16:creationId xmlns:a16="http://schemas.microsoft.com/office/drawing/2014/main" id="{68688E13-4C08-1641-89BC-5A27CF6AB306}"/>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3" name="Text Placeholder 9">
            <a:extLst>
              <a:ext uri="{FF2B5EF4-FFF2-40B4-BE49-F238E27FC236}">
                <a16:creationId xmlns:a16="http://schemas.microsoft.com/office/drawing/2014/main" id="{A14D1DDF-C5B9-5045-8FBC-6D2111CC3C45}"/>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
        <p:nvSpPr>
          <p:cNvPr id="16" name="Text Placeholder 9">
            <a:extLst>
              <a:ext uri="{FF2B5EF4-FFF2-40B4-BE49-F238E27FC236}">
                <a16:creationId xmlns:a16="http://schemas.microsoft.com/office/drawing/2014/main" id="{8209411E-01BA-0346-A7CE-2AD6D37FF822}"/>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Body copy </a:t>
            </a:r>
          </a:p>
        </p:txBody>
      </p:sp>
    </p:spTree>
    <p:extLst>
      <p:ext uri="{BB962C8B-B14F-4D97-AF65-F5344CB8AC3E}">
        <p14:creationId xmlns:p14="http://schemas.microsoft.com/office/powerpoint/2010/main" val="38728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7E5964-E1A1-294C-AA30-975CDBDDE3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01168" y="-128588"/>
            <a:ext cx="11990832" cy="6990263"/>
          </a:xfrm>
          <a:prstGeom prst="rect">
            <a:avLst/>
          </a:prstGeom>
        </p:spPr>
      </p:pic>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1"/>
                </a:solidFill>
                <a:latin typeface="Balgin SemiBold" pitchFamily="2" charset="77"/>
                <a:cs typeface="Arial Black" panose="020B0604020202020204" pitchFamily="34" charset="0"/>
              </a:defRPr>
            </a:lvl1pPr>
          </a:lstStyle>
          <a:p>
            <a:pPr lvl="0"/>
            <a:r>
              <a:rPr lang="en-US"/>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err="1"/>
              <a:t>Tuturu.co.nz</a:t>
            </a:r>
            <a:endParaRPr lang="en-US"/>
          </a:p>
        </p:txBody>
      </p:sp>
      <p:pic>
        <p:nvPicPr>
          <p:cNvPr id="3" name="Picture 2">
            <a:extLst>
              <a:ext uri="{FF2B5EF4-FFF2-40B4-BE49-F238E27FC236}">
                <a16:creationId xmlns:a16="http://schemas.microsoft.com/office/drawing/2014/main" id="{F425691F-7BF3-843E-5345-FF6EB069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2190818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7E5964-E1A1-294C-AA30-975CDBDDE3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01168" y="-128588"/>
            <a:ext cx="11990832" cy="6990263"/>
          </a:xfrm>
          <a:prstGeom prst="rect">
            <a:avLst/>
          </a:prstGeom>
        </p:spPr>
      </p:pic>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3"/>
                </a:solidFill>
                <a:latin typeface="Balgin SemiBold" pitchFamily="2" charset="77"/>
                <a:cs typeface="Arial Black" panose="020B0604020202020204" pitchFamily="34" charset="0"/>
              </a:defRPr>
            </a:lvl1pPr>
          </a:lstStyle>
          <a:p>
            <a:pPr lvl="0"/>
            <a:r>
              <a:rPr lang="en-US"/>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0" i="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err="1"/>
              <a:t>Tuturu.co.nz</a:t>
            </a:r>
            <a:endParaRPr lang="en-US"/>
          </a:p>
        </p:txBody>
      </p:sp>
      <p:pic>
        <p:nvPicPr>
          <p:cNvPr id="5" name="Picture 4">
            <a:extLst>
              <a:ext uri="{FF2B5EF4-FFF2-40B4-BE49-F238E27FC236}">
                <a16:creationId xmlns:a16="http://schemas.microsoft.com/office/drawing/2014/main" id="{2D133114-A6B9-FEDA-0452-91DA37E77E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9205" y="5976594"/>
            <a:ext cx="1225022" cy="281755"/>
          </a:xfrm>
          <a:prstGeom prst="rect">
            <a:avLst/>
          </a:prstGeom>
        </p:spPr>
      </p:pic>
    </p:spTree>
    <p:extLst>
      <p:ext uri="{BB962C8B-B14F-4D97-AF65-F5344CB8AC3E}">
        <p14:creationId xmlns:p14="http://schemas.microsoft.com/office/powerpoint/2010/main" val="3861489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360A1E-1488-3C2B-EF7B-48F1A897AA80}"/>
              </a:ext>
            </a:extLst>
          </p:cNvPr>
          <p:cNvSpPr>
            <a:spLocks noGrp="1"/>
          </p:cNvSpPr>
          <p:nvPr>
            <p:ph type="pic" sz="quarter" idx="15" hasCustomPrompt="1"/>
          </p:nvPr>
        </p:nvSpPr>
        <p:spPr>
          <a:xfrm>
            <a:off x="5310188" y="-153988"/>
            <a:ext cx="6881812" cy="7011988"/>
          </a:xfrm>
          <a:prstGeom prst="rect">
            <a:avLst/>
          </a:prstGeom>
        </p:spPr>
        <p:txBody>
          <a:bodyPr/>
          <a:lstStyle/>
          <a:p>
            <a:r>
              <a:rPr lang="en-US"/>
              <a:t>Add picture</a:t>
            </a:r>
          </a:p>
          <a:p>
            <a:endParaRPr lang="en-US"/>
          </a:p>
        </p:txBody>
      </p:sp>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2"/>
                </a:solidFill>
                <a:latin typeface="Balgin SemiBold" pitchFamily="2" charset="77"/>
                <a:cs typeface="Arial Black" panose="020B0604020202020204" pitchFamily="34" charset="0"/>
              </a:defRPr>
            </a:lvl1pPr>
          </a:lstStyle>
          <a:p>
            <a:pPr lvl="0"/>
            <a:r>
              <a:rPr lang="en-US"/>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err="1"/>
              <a:t>Tuturu.co.nz</a:t>
            </a:r>
            <a:endParaRPr lang="en-US"/>
          </a:p>
        </p:txBody>
      </p:sp>
      <p:pic>
        <p:nvPicPr>
          <p:cNvPr id="3" name="Picture 2">
            <a:extLst>
              <a:ext uri="{FF2B5EF4-FFF2-40B4-BE49-F238E27FC236}">
                <a16:creationId xmlns:a16="http://schemas.microsoft.com/office/drawing/2014/main" id="{6165DAF5-1EFB-8DE6-7E60-8C23CC1E2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5" y="5976593"/>
            <a:ext cx="1225022" cy="281755"/>
          </a:xfrm>
          <a:prstGeom prst="rect">
            <a:avLst/>
          </a:prstGeom>
        </p:spPr>
      </p:pic>
    </p:spTree>
    <p:extLst>
      <p:ext uri="{BB962C8B-B14F-4D97-AF65-F5344CB8AC3E}">
        <p14:creationId xmlns:p14="http://schemas.microsoft.com/office/powerpoint/2010/main" val="1818974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47720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64B293-91A0-A848-AB13-A4EB2853956B}"/>
              </a:ext>
            </a:extLst>
          </p:cNvPr>
          <p:cNvSpPr/>
          <p:nvPr userDrawn="1"/>
        </p:nvSpPr>
        <p:spPr>
          <a:xfrm>
            <a:off x="2989263" y="0"/>
            <a:ext cx="9304421" cy="7027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F2CE099A-E242-0449-84EA-B825C21F775A}"/>
              </a:ext>
            </a:extLst>
          </p:cNvPr>
          <p:cNvSpPr/>
          <p:nvPr userDrawn="1"/>
        </p:nvSpPr>
        <p:spPr>
          <a:xfrm rot="13500000">
            <a:off x="-1864653" y="-728651"/>
            <a:ext cx="8295482" cy="839757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5482" h="8397572">
                <a:moveTo>
                  <a:pt x="4909175" y="8374885"/>
                </a:moveTo>
                <a:lnTo>
                  <a:pt x="0" y="8397572"/>
                </a:lnTo>
                <a:lnTo>
                  <a:pt x="0" y="3238840"/>
                </a:lnTo>
                <a:lnTo>
                  <a:pt x="1494129" y="1760977"/>
                </a:lnTo>
                <a:lnTo>
                  <a:pt x="3300479" y="0"/>
                </a:lnTo>
                <a:lnTo>
                  <a:pt x="8295482" y="4972312"/>
                </a:lnTo>
                <a:lnTo>
                  <a:pt x="6557190" y="6755978"/>
                </a:lnTo>
                <a:cubicBezTo>
                  <a:pt x="5580581" y="7707759"/>
                  <a:pt x="5726975" y="7536538"/>
                  <a:pt x="4909175" y="83748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7">
            <a:extLst>
              <a:ext uri="{FF2B5EF4-FFF2-40B4-BE49-F238E27FC236}">
                <a16:creationId xmlns:a16="http://schemas.microsoft.com/office/drawing/2014/main" id="{F9FDA2A7-01C4-9D4D-B4F5-D3083F36FE0F}"/>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accent1"/>
                </a:solidFill>
                <a:latin typeface="Balgin Black" pitchFamily="2" charset="77"/>
                <a:cs typeface="Arial Black" panose="020B0604020202020204" pitchFamily="34" charset="0"/>
              </a:defRPr>
            </a:lvl1pPr>
          </a:lstStyle>
          <a:p>
            <a:pPr lvl="0"/>
            <a:r>
              <a:rPr lang="en-US"/>
              <a:t>Title of document</a:t>
            </a:r>
          </a:p>
        </p:txBody>
      </p:sp>
      <p:sp>
        <p:nvSpPr>
          <p:cNvPr id="13" name="Text Placeholder 11">
            <a:extLst>
              <a:ext uri="{FF2B5EF4-FFF2-40B4-BE49-F238E27FC236}">
                <a16:creationId xmlns:a16="http://schemas.microsoft.com/office/drawing/2014/main" id="{93E5E5DF-E121-6C4D-B50D-8A35CE8E6B69}"/>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 for document</a:t>
            </a:r>
          </a:p>
        </p:txBody>
      </p:sp>
      <p:pic>
        <p:nvPicPr>
          <p:cNvPr id="2" name="Picture 1">
            <a:extLst>
              <a:ext uri="{FF2B5EF4-FFF2-40B4-BE49-F238E27FC236}">
                <a16:creationId xmlns:a16="http://schemas.microsoft.com/office/drawing/2014/main" id="{5E2666D6-0D4E-4302-6D30-905300E304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237265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Section Break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459221" y="2344497"/>
            <a:ext cx="7273558" cy="1277083"/>
          </a:xfrm>
          <a:prstGeom prst="rect">
            <a:avLst/>
          </a:prstGeom>
        </p:spPr>
        <p:txBody>
          <a:bodyPr anchor="b"/>
          <a:lstStyle>
            <a:lvl1pPr algn="ctr">
              <a:defRPr sz="4000" b="1" i="0">
                <a:solidFill>
                  <a:schemeClr val="accent5"/>
                </a:solidFill>
                <a:latin typeface="Balgin SemiBold" pitchFamily="2" charset="77"/>
                <a:cs typeface="Arial Black" panose="020B0604020202020204" pitchFamily="34" charset="0"/>
              </a:defRPr>
            </a:lvl1pPr>
          </a:lstStyle>
          <a:p>
            <a:pPr lvl="0"/>
            <a:r>
              <a:rPr lang="en-US"/>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6145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tx1"/>
                </a:solidFill>
                <a:latin typeface="Balgin Black"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210094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tx1"/>
                </a:solidFill>
                <a:latin typeface="Balgin Black"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88768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accent1"/>
                </a:solidFill>
                <a:latin typeface="Balgin Black" pitchFamily="2" charset="77"/>
                <a:cs typeface="Arial Black" panose="020B0604020202020204" pitchFamily="34" charset="0"/>
              </a:defRPr>
            </a:lvl1pPr>
          </a:lstStyle>
          <a:p>
            <a:pPr lvl="0"/>
            <a:r>
              <a:rPr lang="en-US"/>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a:t>Bullet one can go over multiple lines</a:t>
            </a:r>
          </a:p>
          <a:p>
            <a:pPr lvl="0"/>
            <a:r>
              <a:rPr lang="en-US"/>
              <a:t>But need to keep them short</a:t>
            </a:r>
          </a:p>
          <a:p>
            <a:pPr lvl="0"/>
            <a:r>
              <a:rPr lang="en-US"/>
              <a:t>Succinct </a:t>
            </a:r>
          </a:p>
          <a:p>
            <a:pPr lvl="0"/>
            <a:r>
              <a:rPr lang="en-US"/>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04036" y="5977530"/>
            <a:ext cx="1216894" cy="279885"/>
          </a:xfrm>
          <a:prstGeom prst="rect">
            <a:avLst/>
          </a:prstGeom>
        </p:spPr>
      </p:pic>
    </p:spTree>
    <p:extLst>
      <p:ext uri="{BB962C8B-B14F-4D97-AF65-F5344CB8AC3E}">
        <p14:creationId xmlns:p14="http://schemas.microsoft.com/office/powerpoint/2010/main" val="31079492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552501-F6F9-5A4B-B0F0-86D5D5543758}"/>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165280901"/>
      </p:ext>
    </p:extLst>
  </p:cSld>
  <p:clrMap bg1="lt1" tx1="dk1" bg2="lt2" tx2="dk2" accent1="accent1" accent2="accent2" accent3="accent3" accent4="accent4" accent5="accent5" accent6="accent6" hlink="hlink" folHlink="folHlink"/>
  <p:sldLayoutIdLst>
    <p:sldLayoutId id="2147483655" r:id="rId1"/>
    <p:sldLayoutId id="2147483705" r:id="rId2"/>
    <p:sldLayoutId id="2147483707" r:id="rId3"/>
    <p:sldLayoutId id="2147483706" r:id="rId4"/>
    <p:sldLayoutId id="2147483693" r:id="rId5"/>
    <p:sldLayoutId id="2147483668" r:id="rId6"/>
    <p:sldLayoutId id="2147483650" r:id="rId7"/>
    <p:sldLayoutId id="2147483704" r:id="rId8"/>
    <p:sldLayoutId id="2147483703" r:id="rId9"/>
    <p:sldLayoutId id="2147483667" r:id="rId10"/>
    <p:sldLayoutId id="2147483652" r:id="rId11"/>
    <p:sldLayoutId id="2147483678" r:id="rId12"/>
    <p:sldLayoutId id="2147483685" r:id="rId13"/>
    <p:sldLayoutId id="2147483699" r:id="rId14"/>
    <p:sldLayoutId id="2147483663" r:id="rId15"/>
    <p:sldLayoutId id="2147483653" r:id="rId16"/>
    <p:sldLayoutId id="2147483689" r:id="rId17"/>
    <p:sldLayoutId id="2147483651" r:id="rId18"/>
    <p:sldLayoutId id="2147483694" r:id="rId19"/>
    <p:sldLayoutId id="2147483654" r:id="rId20"/>
    <p:sldLayoutId id="2147483660" r:id="rId21"/>
    <p:sldLayoutId id="2147483702" r:id="rId22"/>
    <p:sldLayoutId id="2147483672" r:id="rId23"/>
    <p:sldLayoutId id="2147483674" r:id="rId24"/>
    <p:sldLayoutId id="2147483679" r:id="rId25"/>
    <p:sldLayoutId id="2147483701" r:id="rId26"/>
    <p:sldLayoutId id="2147483684" r:id="rId27"/>
    <p:sldLayoutId id="2147483670" r:id="rId28"/>
    <p:sldLayoutId id="2147483665" r:id="rId29"/>
    <p:sldLayoutId id="2147483688" r:id="rId30"/>
    <p:sldLayoutId id="2147483676" r:id="rId31"/>
    <p:sldLayoutId id="2147483695" r:id="rId32"/>
    <p:sldLayoutId id="2147483669" r:id="rId33"/>
    <p:sldLayoutId id="2147483661" r:id="rId34"/>
    <p:sldLayoutId id="2147483673" r:id="rId35"/>
    <p:sldLayoutId id="2147483675" r:id="rId36"/>
    <p:sldLayoutId id="2147483680" r:id="rId37"/>
    <p:sldLayoutId id="2147483700" r:id="rId38"/>
    <p:sldLayoutId id="2147483686" r:id="rId39"/>
    <p:sldLayoutId id="2147483671" r:id="rId40"/>
    <p:sldLayoutId id="2147483666" r:id="rId41"/>
    <p:sldLayoutId id="2147483687" r:id="rId42"/>
    <p:sldLayoutId id="2147483677" r:id="rId43"/>
    <p:sldLayoutId id="2147483696" r:id="rId44"/>
    <p:sldLayoutId id="2147483690" r:id="rId45"/>
    <p:sldLayoutId id="2147483697" r:id="rId46"/>
    <p:sldLayoutId id="2147483698" r:id="rId47"/>
    <p:sldLayoutId id="2147483708"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Xfv0kPzFe0" TargetMode="External"/><Relationship Id="rId2" Type="http://schemas.openxmlformats.org/officeDocument/2006/relationships/slideLayout" Target="../slideLayouts/slideLayout21.xml"/><Relationship Id="rId1" Type="http://schemas.openxmlformats.org/officeDocument/2006/relationships/video" Target="https://www.youtube.com/embed/YXfv0kPzFe0?feature=oembed" TargetMode="Externa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6jDDbAPTXE" TargetMode="External"/><Relationship Id="rId2" Type="http://schemas.openxmlformats.org/officeDocument/2006/relationships/slideLayout" Target="../slideLayouts/slideLayout21.xml"/><Relationship Id="rId1" Type="http://schemas.openxmlformats.org/officeDocument/2006/relationships/video" Target="https://www.youtube.com/embed/O6jDDbAPTXE?feature=oembed"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XJ-o08acSHY" TargetMode="External"/><Relationship Id="rId2" Type="http://schemas.openxmlformats.org/officeDocument/2006/relationships/slideLayout" Target="../slideLayouts/slideLayout21.xml"/><Relationship Id="rId1" Type="http://schemas.openxmlformats.org/officeDocument/2006/relationships/video" Target="https://www.youtube.com/embed/XJ-o08acSHY?feature=oembed"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hyperlink" Target="https://www.youtube.com/watch?v=OeKuH4BaXP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drugfoundation.org.nz/didyouknow"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70D9926E-F62C-92DD-87F2-1F90350F81B7}"/>
              </a:ext>
            </a:extLst>
          </p:cNvPr>
          <p:cNvSpPr txBox="1">
            <a:spLocks/>
          </p:cNvSpPr>
          <p:nvPr/>
        </p:nvSpPr>
        <p:spPr>
          <a:xfrm>
            <a:off x="679205" y="1711680"/>
            <a:ext cx="4238483" cy="316701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2"/>
                </a:solidFill>
                <a:latin typeface="Balgin Black"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sz="2400">
                <a:solidFill>
                  <a:schemeClr val="accent5"/>
                </a:solidFill>
                <a:latin typeface="Balgin SemiBold" pitchFamily="2" charset="77"/>
              </a:rPr>
            </a:br>
            <a:r>
              <a:rPr lang="en-US">
                <a:latin typeface="Balgin SemiBold" pitchFamily="2" charset="77"/>
              </a:rPr>
              <a:t>Introduction to alcohol and other drugs </a:t>
            </a:r>
            <a:r>
              <a:rPr lang="en-US">
                <a:solidFill>
                  <a:schemeClr val="accent3"/>
                </a:solidFill>
                <a:latin typeface="Balgin SemiBold" pitchFamily="2" charset="77"/>
              </a:rPr>
              <a:t>and how to talk about it</a:t>
            </a:r>
            <a:endParaRPr lang="en-US" sz="4800">
              <a:solidFill>
                <a:schemeClr val="accent3"/>
              </a:solidFill>
              <a:latin typeface="Balgin SemiBold" pitchFamily="2" charset="77"/>
            </a:endParaRPr>
          </a:p>
        </p:txBody>
      </p:sp>
    </p:spTree>
    <p:extLst>
      <p:ext uri="{BB962C8B-B14F-4D97-AF65-F5344CB8AC3E}">
        <p14:creationId xmlns:p14="http://schemas.microsoft.com/office/powerpoint/2010/main" val="207307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6188-751B-3ABC-7AA3-4B2A4EDF50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E51FC6-DC5F-BE74-5F42-96DCDA5037BC}"/>
              </a:ext>
            </a:extLst>
          </p:cNvPr>
          <p:cNvSpPr>
            <a:spLocks noGrp="1"/>
          </p:cNvSpPr>
          <p:nvPr>
            <p:ph type="body" sz="quarter" idx="13"/>
          </p:nvPr>
        </p:nvSpPr>
        <p:spPr>
          <a:xfrm>
            <a:off x="679205" y="748843"/>
            <a:ext cx="9061939" cy="1426321"/>
          </a:xfrm>
        </p:spPr>
        <p:txBody>
          <a:bodyPr/>
          <a:lstStyle/>
          <a:p>
            <a:r>
              <a:rPr lang="en-US">
                <a:solidFill>
                  <a:schemeClr val="tx2"/>
                </a:solidFill>
              </a:rPr>
              <a:t>Alcohol as an example</a:t>
            </a:r>
          </a:p>
        </p:txBody>
      </p:sp>
      <p:sp>
        <p:nvSpPr>
          <p:cNvPr id="20" name="Text Placeholder 4">
            <a:extLst>
              <a:ext uri="{FF2B5EF4-FFF2-40B4-BE49-F238E27FC236}">
                <a16:creationId xmlns:a16="http://schemas.microsoft.com/office/drawing/2014/main" id="{6E4A3CF3-2DE4-8902-85FD-A73B4FFFAC91}"/>
              </a:ext>
            </a:extLst>
          </p:cNvPr>
          <p:cNvSpPr txBox="1">
            <a:spLocks/>
          </p:cNvSpPr>
          <p:nvPr/>
        </p:nvSpPr>
        <p:spPr>
          <a:xfrm>
            <a:off x="751232" y="6013513"/>
            <a:ext cx="2606566" cy="37719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i="1">
                <a:solidFill>
                  <a:schemeClr val="tx2"/>
                </a:solidFill>
              </a:rPr>
              <a:t>Based on Youth 2012 data</a:t>
            </a:r>
          </a:p>
        </p:txBody>
      </p:sp>
      <p:sp>
        <p:nvSpPr>
          <p:cNvPr id="21" name="TextBox 20">
            <a:extLst>
              <a:ext uri="{FF2B5EF4-FFF2-40B4-BE49-F238E27FC236}">
                <a16:creationId xmlns:a16="http://schemas.microsoft.com/office/drawing/2014/main" id="{86F4CA28-8A52-CC63-DCBB-6EDFFA309790}"/>
              </a:ext>
            </a:extLst>
          </p:cNvPr>
          <p:cNvSpPr txBox="1"/>
          <p:nvPr/>
        </p:nvSpPr>
        <p:spPr>
          <a:xfrm>
            <a:off x="679205" y="1630284"/>
            <a:ext cx="9711110" cy="461665"/>
          </a:xfrm>
          <a:prstGeom prst="rect">
            <a:avLst/>
          </a:prstGeom>
          <a:noFill/>
        </p:spPr>
        <p:txBody>
          <a:bodyPr wrap="square" rtlCol="0">
            <a:spAutoFit/>
          </a:bodyPr>
          <a:lstStyle/>
          <a:p>
            <a:r>
              <a:rPr lang="en-US" sz="2400">
                <a:solidFill>
                  <a:schemeClr val="tx2"/>
                </a:solidFill>
                <a:latin typeface="Azo Sans Lt" panose="02000000000000000000" pitchFamily="2" charset="77"/>
              </a:rPr>
              <a:t>Out of every ten secondary school students aged 17 years or over:</a:t>
            </a:r>
          </a:p>
        </p:txBody>
      </p:sp>
      <p:grpSp>
        <p:nvGrpSpPr>
          <p:cNvPr id="6" name="Group 5">
            <a:extLst>
              <a:ext uri="{FF2B5EF4-FFF2-40B4-BE49-F238E27FC236}">
                <a16:creationId xmlns:a16="http://schemas.microsoft.com/office/drawing/2014/main" id="{D463B4B9-C716-E602-23D8-EB544486C3E0}"/>
              </a:ext>
            </a:extLst>
          </p:cNvPr>
          <p:cNvGrpSpPr/>
          <p:nvPr/>
        </p:nvGrpSpPr>
        <p:grpSpPr>
          <a:xfrm>
            <a:off x="787704" y="2525824"/>
            <a:ext cx="2080377" cy="2671265"/>
            <a:chOff x="787704" y="2525824"/>
            <a:chExt cx="2080377" cy="2671265"/>
          </a:xfrm>
        </p:grpSpPr>
        <p:cxnSp>
          <p:nvCxnSpPr>
            <p:cNvPr id="10" name="Straight Connector 9">
              <a:extLst>
                <a:ext uri="{FF2B5EF4-FFF2-40B4-BE49-F238E27FC236}">
                  <a16:creationId xmlns:a16="http://schemas.microsoft.com/office/drawing/2014/main" id="{B8FE992B-55DC-9BC9-4E70-745308B962BF}"/>
                </a:ext>
              </a:extLst>
            </p:cNvPr>
            <p:cNvCxnSpPr>
              <a:cxnSpLocks/>
            </p:cNvCxnSpPr>
            <p:nvPr/>
          </p:nvCxnSpPr>
          <p:spPr>
            <a:xfrm>
              <a:off x="787704" y="2569089"/>
              <a:ext cx="0" cy="262800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1" name="Text Placeholder 4">
              <a:extLst>
                <a:ext uri="{FF2B5EF4-FFF2-40B4-BE49-F238E27FC236}">
                  <a16:creationId xmlns:a16="http://schemas.microsoft.com/office/drawing/2014/main" id="{20B0113B-2148-43EA-1803-2C504EE5D6CB}"/>
                </a:ext>
              </a:extLst>
            </p:cNvPr>
            <p:cNvSpPr txBox="1">
              <a:spLocks/>
            </p:cNvSpPr>
            <p:nvPr/>
          </p:nvSpPr>
          <p:spPr>
            <a:xfrm>
              <a:off x="846741" y="2525824"/>
              <a:ext cx="1842672" cy="1426321"/>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10</a:t>
              </a:r>
              <a:r>
                <a:rPr lang="en-US">
                  <a:solidFill>
                    <a:schemeClr val="tx2"/>
                  </a:solidFill>
                </a:rPr>
                <a:t> would have decided whether to drink alcohol or not</a:t>
              </a:r>
            </a:p>
          </p:txBody>
        </p:sp>
        <p:sp>
          <p:nvSpPr>
            <p:cNvPr id="13" name="TextBox 12">
              <a:extLst>
                <a:ext uri="{FF2B5EF4-FFF2-40B4-BE49-F238E27FC236}">
                  <a16:creationId xmlns:a16="http://schemas.microsoft.com/office/drawing/2014/main" id="{B9E09631-DD81-CCF7-7CD2-D7E036571241}"/>
                </a:ext>
              </a:extLst>
            </p:cNvPr>
            <p:cNvSpPr txBox="1"/>
            <p:nvPr/>
          </p:nvSpPr>
          <p:spPr>
            <a:xfrm>
              <a:off x="844193" y="4782774"/>
              <a:ext cx="1173472" cy="400110"/>
            </a:xfrm>
            <a:prstGeom prst="rect">
              <a:avLst/>
            </a:prstGeom>
            <a:noFill/>
          </p:spPr>
          <p:txBody>
            <a:bodyPr wrap="square">
              <a:spAutoFit/>
            </a:bodyPr>
            <a:lstStyle/>
            <a:p>
              <a:r>
                <a:rPr lang="en-US" sz="2000" b="1">
                  <a:solidFill>
                    <a:schemeClr val="tx2"/>
                  </a:solidFill>
                  <a:latin typeface="Balgin SemiBold" pitchFamily="2" charset="77"/>
                </a:rPr>
                <a:t>Every</a:t>
              </a:r>
              <a:endParaRPr lang="en-US" sz="2000" b="1">
                <a:latin typeface="Balgin SemiBold" pitchFamily="2" charset="77"/>
              </a:endParaRPr>
            </a:p>
          </p:txBody>
        </p:sp>
        <p:sp>
          <p:nvSpPr>
            <p:cNvPr id="22" name="Oval 21">
              <a:extLst>
                <a:ext uri="{FF2B5EF4-FFF2-40B4-BE49-F238E27FC236}">
                  <a16:creationId xmlns:a16="http://schemas.microsoft.com/office/drawing/2014/main" id="{911A951B-F8A0-B4A7-AAC5-95E46A368115}"/>
                </a:ext>
              </a:extLst>
            </p:cNvPr>
            <p:cNvSpPr/>
            <p:nvPr/>
          </p:nvSpPr>
          <p:spPr>
            <a:xfrm>
              <a:off x="961137"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24AEFAC-BE05-6352-07B2-EBBFA6BA13FB}"/>
                </a:ext>
              </a:extLst>
            </p:cNvPr>
            <p:cNvSpPr/>
            <p:nvPr/>
          </p:nvSpPr>
          <p:spPr>
            <a:xfrm>
              <a:off x="961137"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D782E9-583F-BDE0-0D86-BEBA6C06D353}"/>
                </a:ext>
              </a:extLst>
            </p:cNvPr>
            <p:cNvSpPr/>
            <p:nvPr/>
          </p:nvSpPr>
          <p:spPr>
            <a:xfrm>
              <a:off x="1364548"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648F44B-C303-269E-5D74-8C5EA1E24AE9}"/>
                </a:ext>
              </a:extLst>
            </p:cNvPr>
            <p:cNvSpPr/>
            <p:nvPr/>
          </p:nvSpPr>
          <p:spPr>
            <a:xfrm>
              <a:off x="1364548"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0EAFD20-2814-9C3F-30E3-4F6A0F984A23}"/>
                </a:ext>
              </a:extLst>
            </p:cNvPr>
            <p:cNvSpPr/>
            <p:nvPr/>
          </p:nvSpPr>
          <p:spPr>
            <a:xfrm>
              <a:off x="1772020"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741D90E-5157-6DA2-2138-910DE7691169}"/>
                </a:ext>
              </a:extLst>
            </p:cNvPr>
            <p:cNvSpPr/>
            <p:nvPr/>
          </p:nvSpPr>
          <p:spPr>
            <a:xfrm>
              <a:off x="1772020"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89150D5-946B-1A3C-2A6F-42826415965F}"/>
                </a:ext>
              </a:extLst>
            </p:cNvPr>
            <p:cNvSpPr/>
            <p:nvPr/>
          </p:nvSpPr>
          <p:spPr>
            <a:xfrm>
              <a:off x="2175431"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2F746D4-8743-32D3-DC72-7BAA33757287}"/>
                </a:ext>
              </a:extLst>
            </p:cNvPr>
            <p:cNvSpPr/>
            <p:nvPr/>
          </p:nvSpPr>
          <p:spPr>
            <a:xfrm>
              <a:off x="2175431"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FFEB10D-F056-A123-F539-5891D10886ED}"/>
                </a:ext>
              </a:extLst>
            </p:cNvPr>
            <p:cNvSpPr/>
            <p:nvPr/>
          </p:nvSpPr>
          <p:spPr>
            <a:xfrm>
              <a:off x="2572246"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D81F872-0278-D094-EA7A-9A63AB103BFA}"/>
                </a:ext>
              </a:extLst>
            </p:cNvPr>
            <p:cNvSpPr/>
            <p:nvPr/>
          </p:nvSpPr>
          <p:spPr>
            <a:xfrm>
              <a:off x="2572246"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D256E8F-644E-0766-5C80-04099D5B5352}"/>
              </a:ext>
            </a:extLst>
          </p:cNvPr>
          <p:cNvGrpSpPr/>
          <p:nvPr/>
        </p:nvGrpSpPr>
        <p:grpSpPr>
          <a:xfrm>
            <a:off x="3298762" y="2525824"/>
            <a:ext cx="2349658" cy="2671265"/>
            <a:chOff x="3298762" y="2525824"/>
            <a:chExt cx="2349658" cy="2671265"/>
          </a:xfrm>
        </p:grpSpPr>
        <p:sp>
          <p:nvSpPr>
            <p:cNvPr id="3" name="Text Placeholder 4">
              <a:extLst>
                <a:ext uri="{FF2B5EF4-FFF2-40B4-BE49-F238E27FC236}">
                  <a16:creationId xmlns:a16="http://schemas.microsoft.com/office/drawing/2014/main" id="{2D726064-0A8D-4826-2ACC-5A48FE9208C2}"/>
                </a:ext>
              </a:extLst>
            </p:cNvPr>
            <p:cNvSpPr txBox="1">
              <a:spLocks/>
            </p:cNvSpPr>
            <p:nvPr/>
          </p:nvSpPr>
          <p:spPr>
            <a:xfrm>
              <a:off x="3357798" y="2525824"/>
              <a:ext cx="2290622" cy="1048617"/>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8</a:t>
              </a:r>
              <a:r>
                <a:rPr lang="en-US">
                  <a:solidFill>
                    <a:schemeClr val="tx2"/>
                  </a:solidFill>
                </a:rPr>
                <a:t> would have tried alcohol</a:t>
              </a:r>
            </a:p>
          </p:txBody>
        </p:sp>
        <p:cxnSp>
          <p:nvCxnSpPr>
            <p:cNvPr id="7" name="Straight Connector 6">
              <a:extLst>
                <a:ext uri="{FF2B5EF4-FFF2-40B4-BE49-F238E27FC236}">
                  <a16:creationId xmlns:a16="http://schemas.microsoft.com/office/drawing/2014/main" id="{68544A46-2069-1E4A-2F0C-F16F54693EC8}"/>
                </a:ext>
              </a:extLst>
            </p:cNvPr>
            <p:cNvCxnSpPr>
              <a:cxnSpLocks/>
            </p:cNvCxnSpPr>
            <p:nvPr/>
          </p:nvCxnSpPr>
          <p:spPr>
            <a:xfrm>
              <a:off x="3298762" y="2569089"/>
              <a:ext cx="0" cy="262800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D107F45E-7D58-6DEB-5396-E98D173BAF05}"/>
                </a:ext>
              </a:extLst>
            </p:cNvPr>
            <p:cNvSpPr txBox="1"/>
            <p:nvPr/>
          </p:nvSpPr>
          <p:spPr>
            <a:xfrm>
              <a:off x="3385687" y="4782774"/>
              <a:ext cx="1173472" cy="400110"/>
            </a:xfrm>
            <a:prstGeom prst="rect">
              <a:avLst/>
            </a:prstGeom>
            <a:noFill/>
          </p:spPr>
          <p:txBody>
            <a:bodyPr wrap="square">
              <a:spAutoFit/>
            </a:bodyPr>
            <a:lstStyle/>
            <a:p>
              <a:r>
                <a:rPr lang="en-US" sz="2000" b="1">
                  <a:solidFill>
                    <a:schemeClr val="tx2"/>
                  </a:solidFill>
                  <a:latin typeface="Balgin SemiBold" pitchFamily="2" charset="77"/>
                </a:rPr>
                <a:t>Many</a:t>
              </a:r>
              <a:endParaRPr lang="en-US" sz="2000" b="1">
                <a:latin typeface="Balgin SemiBold" pitchFamily="2" charset="77"/>
              </a:endParaRPr>
            </a:p>
          </p:txBody>
        </p:sp>
        <p:sp>
          <p:nvSpPr>
            <p:cNvPr id="32" name="Oval 31">
              <a:extLst>
                <a:ext uri="{FF2B5EF4-FFF2-40B4-BE49-F238E27FC236}">
                  <a16:creationId xmlns:a16="http://schemas.microsoft.com/office/drawing/2014/main" id="{05AA6217-1BEC-6B9B-A970-A8F7CFE9EFBA}"/>
                </a:ext>
              </a:extLst>
            </p:cNvPr>
            <p:cNvSpPr/>
            <p:nvPr/>
          </p:nvSpPr>
          <p:spPr>
            <a:xfrm>
              <a:off x="3454171"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D1AF90-CECE-029E-C78D-2DE8043A8861}"/>
                </a:ext>
              </a:extLst>
            </p:cNvPr>
            <p:cNvSpPr/>
            <p:nvPr/>
          </p:nvSpPr>
          <p:spPr>
            <a:xfrm>
              <a:off x="3454171"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3FEEF9E-31C4-1018-0E6A-D34EA5062445}"/>
                </a:ext>
              </a:extLst>
            </p:cNvPr>
            <p:cNvSpPr/>
            <p:nvPr/>
          </p:nvSpPr>
          <p:spPr>
            <a:xfrm>
              <a:off x="3857582"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9ED451-4406-06F0-13E5-146CD1FBA904}"/>
                </a:ext>
              </a:extLst>
            </p:cNvPr>
            <p:cNvSpPr/>
            <p:nvPr/>
          </p:nvSpPr>
          <p:spPr>
            <a:xfrm>
              <a:off x="3857582"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5E7099-0569-939F-33D5-9133148DA962}"/>
                </a:ext>
              </a:extLst>
            </p:cNvPr>
            <p:cNvSpPr/>
            <p:nvPr/>
          </p:nvSpPr>
          <p:spPr>
            <a:xfrm>
              <a:off x="4265054"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61046E5-A08B-9217-9E1F-1689DB9D495B}"/>
                </a:ext>
              </a:extLst>
            </p:cNvPr>
            <p:cNvSpPr/>
            <p:nvPr/>
          </p:nvSpPr>
          <p:spPr>
            <a:xfrm>
              <a:off x="4265054" y="4182605"/>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A6A659-DED4-C085-AB6D-B6A508554F76}"/>
                </a:ext>
              </a:extLst>
            </p:cNvPr>
            <p:cNvSpPr/>
            <p:nvPr/>
          </p:nvSpPr>
          <p:spPr>
            <a:xfrm>
              <a:off x="4668465"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49247FF-507F-FCDF-B1B6-F0904358854A}"/>
                </a:ext>
              </a:extLst>
            </p:cNvPr>
            <p:cNvSpPr/>
            <p:nvPr/>
          </p:nvSpPr>
          <p:spPr>
            <a:xfrm>
              <a:off x="4668465"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544DB99-723A-48A9-ED82-0117D9744044}"/>
                </a:ext>
              </a:extLst>
            </p:cNvPr>
            <p:cNvSpPr/>
            <p:nvPr/>
          </p:nvSpPr>
          <p:spPr>
            <a:xfrm>
              <a:off x="5065280"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91012E1-8593-BA32-76A7-3A96A073A0BB}"/>
                </a:ext>
              </a:extLst>
            </p:cNvPr>
            <p:cNvSpPr/>
            <p:nvPr/>
          </p:nvSpPr>
          <p:spPr>
            <a:xfrm>
              <a:off x="5065280"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4943514-8117-D280-1A72-FA18E7721C39}"/>
              </a:ext>
            </a:extLst>
          </p:cNvPr>
          <p:cNvGrpSpPr/>
          <p:nvPr/>
        </p:nvGrpSpPr>
        <p:grpSpPr>
          <a:xfrm>
            <a:off x="5916281" y="2525824"/>
            <a:ext cx="2378127" cy="2671265"/>
            <a:chOff x="5916281" y="2525824"/>
            <a:chExt cx="2378127" cy="2671265"/>
          </a:xfrm>
        </p:grpSpPr>
        <p:sp>
          <p:nvSpPr>
            <p:cNvPr id="4" name="Text Placeholder 4">
              <a:extLst>
                <a:ext uri="{FF2B5EF4-FFF2-40B4-BE49-F238E27FC236}">
                  <a16:creationId xmlns:a16="http://schemas.microsoft.com/office/drawing/2014/main" id="{2A78A75A-27AA-01B1-2DDE-D4CAB298C39D}"/>
                </a:ext>
              </a:extLst>
            </p:cNvPr>
            <p:cNvSpPr txBox="1">
              <a:spLocks/>
            </p:cNvSpPr>
            <p:nvPr/>
          </p:nvSpPr>
          <p:spPr>
            <a:xfrm>
              <a:off x="6003786" y="2525824"/>
              <a:ext cx="2290622" cy="1048617"/>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2</a:t>
              </a:r>
              <a:r>
                <a:rPr lang="en-US">
                  <a:solidFill>
                    <a:schemeClr val="tx2"/>
                  </a:solidFill>
                </a:rPr>
                <a:t> would have experienced an alcohol-related injury</a:t>
              </a:r>
            </a:p>
          </p:txBody>
        </p:sp>
        <p:cxnSp>
          <p:nvCxnSpPr>
            <p:cNvPr id="8" name="Straight Connector 7">
              <a:extLst>
                <a:ext uri="{FF2B5EF4-FFF2-40B4-BE49-F238E27FC236}">
                  <a16:creationId xmlns:a16="http://schemas.microsoft.com/office/drawing/2014/main" id="{4E005533-656C-8A3F-9D2D-2DE74EBA8EE1}"/>
                </a:ext>
              </a:extLst>
            </p:cNvPr>
            <p:cNvCxnSpPr>
              <a:cxnSpLocks/>
            </p:cNvCxnSpPr>
            <p:nvPr/>
          </p:nvCxnSpPr>
          <p:spPr>
            <a:xfrm>
              <a:off x="5916281" y="2569089"/>
              <a:ext cx="0" cy="262800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0806386-69D4-2B35-772A-EB4956B2B1CE}"/>
                </a:ext>
              </a:extLst>
            </p:cNvPr>
            <p:cNvSpPr txBox="1"/>
            <p:nvPr/>
          </p:nvSpPr>
          <p:spPr>
            <a:xfrm>
              <a:off x="5967522" y="4782774"/>
              <a:ext cx="1173472" cy="400110"/>
            </a:xfrm>
            <a:prstGeom prst="rect">
              <a:avLst/>
            </a:prstGeom>
            <a:noFill/>
          </p:spPr>
          <p:txBody>
            <a:bodyPr wrap="square">
              <a:spAutoFit/>
            </a:bodyPr>
            <a:lstStyle/>
            <a:p>
              <a:r>
                <a:rPr lang="en-US" sz="2000" b="1">
                  <a:solidFill>
                    <a:schemeClr val="tx2"/>
                  </a:solidFill>
                  <a:latin typeface="Balgin SemiBold" pitchFamily="2" charset="77"/>
                </a:rPr>
                <a:t>Some</a:t>
              </a:r>
              <a:endParaRPr lang="en-US" sz="2000" b="1">
                <a:latin typeface="Balgin SemiBold" pitchFamily="2" charset="77"/>
              </a:endParaRPr>
            </a:p>
          </p:txBody>
        </p:sp>
        <p:sp>
          <p:nvSpPr>
            <p:cNvPr id="42" name="Oval 41">
              <a:extLst>
                <a:ext uri="{FF2B5EF4-FFF2-40B4-BE49-F238E27FC236}">
                  <a16:creationId xmlns:a16="http://schemas.microsoft.com/office/drawing/2014/main" id="{3004E427-597E-9E08-24FC-671AE2B4D947}"/>
                </a:ext>
              </a:extLst>
            </p:cNvPr>
            <p:cNvSpPr/>
            <p:nvPr/>
          </p:nvSpPr>
          <p:spPr>
            <a:xfrm>
              <a:off x="6093854"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C554A63-E4D5-3FF1-E8A9-9B73A3F469A2}"/>
                </a:ext>
              </a:extLst>
            </p:cNvPr>
            <p:cNvSpPr/>
            <p:nvPr/>
          </p:nvSpPr>
          <p:spPr>
            <a:xfrm>
              <a:off x="6093854"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67BCAE1-86D4-9F03-CCC0-BDC3724643CD}"/>
                </a:ext>
              </a:extLst>
            </p:cNvPr>
            <p:cNvSpPr/>
            <p:nvPr/>
          </p:nvSpPr>
          <p:spPr>
            <a:xfrm>
              <a:off x="6497265"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FF17397-1FCA-1665-7FF3-EF588E65B82A}"/>
                </a:ext>
              </a:extLst>
            </p:cNvPr>
            <p:cNvSpPr/>
            <p:nvPr/>
          </p:nvSpPr>
          <p:spPr>
            <a:xfrm>
              <a:off x="6497265"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A2931F-6988-2058-6F46-3870F705EE19}"/>
                </a:ext>
              </a:extLst>
            </p:cNvPr>
            <p:cNvSpPr/>
            <p:nvPr/>
          </p:nvSpPr>
          <p:spPr>
            <a:xfrm>
              <a:off x="6904737"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2E960BF-02D9-151F-17C8-1FD70BFEA734}"/>
                </a:ext>
              </a:extLst>
            </p:cNvPr>
            <p:cNvSpPr/>
            <p:nvPr/>
          </p:nvSpPr>
          <p:spPr>
            <a:xfrm>
              <a:off x="6904737"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D66EA42-A8FE-F7E6-49D3-D9597045661B}"/>
                </a:ext>
              </a:extLst>
            </p:cNvPr>
            <p:cNvSpPr/>
            <p:nvPr/>
          </p:nvSpPr>
          <p:spPr>
            <a:xfrm>
              <a:off x="7308148"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8DD18E4-9A53-2761-3F33-E65A2A1E07EF}"/>
                </a:ext>
              </a:extLst>
            </p:cNvPr>
            <p:cNvSpPr/>
            <p:nvPr/>
          </p:nvSpPr>
          <p:spPr>
            <a:xfrm>
              <a:off x="7308148"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D39A420-60AD-DDAA-B307-C3BF77FCD7E3}"/>
                </a:ext>
              </a:extLst>
            </p:cNvPr>
            <p:cNvSpPr/>
            <p:nvPr/>
          </p:nvSpPr>
          <p:spPr>
            <a:xfrm>
              <a:off x="7704963"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F4373FA-2F9F-7A2A-5D91-1BC449BA6B0B}"/>
                </a:ext>
              </a:extLst>
            </p:cNvPr>
            <p:cNvSpPr/>
            <p:nvPr/>
          </p:nvSpPr>
          <p:spPr>
            <a:xfrm>
              <a:off x="7704963"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244DD96-E849-B69B-9B67-9312AC84C653}"/>
              </a:ext>
            </a:extLst>
          </p:cNvPr>
          <p:cNvGrpSpPr/>
          <p:nvPr/>
        </p:nvGrpSpPr>
        <p:grpSpPr>
          <a:xfrm>
            <a:off x="8740977" y="2511970"/>
            <a:ext cx="2125432" cy="2685119"/>
            <a:chOff x="8740977" y="2511970"/>
            <a:chExt cx="2125432" cy="2685119"/>
          </a:xfrm>
        </p:grpSpPr>
        <p:sp>
          <p:nvSpPr>
            <p:cNvPr id="5" name="Text Placeholder 4">
              <a:extLst>
                <a:ext uri="{FF2B5EF4-FFF2-40B4-BE49-F238E27FC236}">
                  <a16:creationId xmlns:a16="http://schemas.microsoft.com/office/drawing/2014/main" id="{01BE6F9D-3F79-96FC-0715-B78EB2CDF7B5}"/>
                </a:ext>
              </a:extLst>
            </p:cNvPr>
            <p:cNvSpPr txBox="1">
              <a:spLocks/>
            </p:cNvSpPr>
            <p:nvPr/>
          </p:nvSpPr>
          <p:spPr>
            <a:xfrm>
              <a:off x="8800013" y="2511970"/>
              <a:ext cx="2066396" cy="1104037"/>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1</a:t>
              </a:r>
              <a:r>
                <a:rPr lang="en-US">
                  <a:solidFill>
                    <a:schemeClr val="tx2"/>
                  </a:solidFill>
                </a:rPr>
                <a:t> would have had friends or family members tell them to cut down</a:t>
              </a:r>
            </a:p>
          </p:txBody>
        </p:sp>
        <p:cxnSp>
          <p:nvCxnSpPr>
            <p:cNvPr id="9" name="Straight Connector 8">
              <a:extLst>
                <a:ext uri="{FF2B5EF4-FFF2-40B4-BE49-F238E27FC236}">
                  <a16:creationId xmlns:a16="http://schemas.microsoft.com/office/drawing/2014/main" id="{DD529AE7-E7D2-ED9D-65E9-904A85BFD233}"/>
                </a:ext>
              </a:extLst>
            </p:cNvPr>
            <p:cNvCxnSpPr>
              <a:cxnSpLocks/>
            </p:cNvCxnSpPr>
            <p:nvPr/>
          </p:nvCxnSpPr>
          <p:spPr>
            <a:xfrm>
              <a:off x="8740977" y="2569089"/>
              <a:ext cx="0" cy="262800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EE4F334-456D-BA6D-A53C-B3D1C15B5E6C}"/>
                </a:ext>
              </a:extLst>
            </p:cNvPr>
            <p:cNvSpPr txBox="1"/>
            <p:nvPr/>
          </p:nvSpPr>
          <p:spPr>
            <a:xfrm>
              <a:off x="8777958" y="4782774"/>
              <a:ext cx="1173472" cy="400110"/>
            </a:xfrm>
            <a:prstGeom prst="rect">
              <a:avLst/>
            </a:prstGeom>
            <a:noFill/>
          </p:spPr>
          <p:txBody>
            <a:bodyPr wrap="square">
              <a:spAutoFit/>
            </a:bodyPr>
            <a:lstStyle/>
            <a:p>
              <a:r>
                <a:rPr lang="en-US" sz="2000" b="1">
                  <a:solidFill>
                    <a:schemeClr val="tx2"/>
                  </a:solidFill>
                  <a:latin typeface="Balgin SemiBold" pitchFamily="2" charset="77"/>
                </a:rPr>
                <a:t>A few</a:t>
              </a:r>
              <a:endParaRPr lang="en-US" sz="2000" b="1">
                <a:latin typeface="Balgin SemiBold" pitchFamily="2" charset="77"/>
              </a:endParaRPr>
            </a:p>
          </p:txBody>
        </p:sp>
        <p:sp>
          <p:nvSpPr>
            <p:cNvPr id="52" name="Oval 51">
              <a:extLst>
                <a:ext uri="{FF2B5EF4-FFF2-40B4-BE49-F238E27FC236}">
                  <a16:creationId xmlns:a16="http://schemas.microsoft.com/office/drawing/2014/main" id="{984211E8-C2A5-95FD-FE8A-EC8237B03BAC}"/>
                </a:ext>
              </a:extLst>
            </p:cNvPr>
            <p:cNvSpPr/>
            <p:nvPr/>
          </p:nvSpPr>
          <p:spPr>
            <a:xfrm>
              <a:off x="8880187" y="3792640"/>
              <a:ext cx="295835" cy="295835"/>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23D0967-124A-6C80-0B6F-90525938F76C}"/>
                </a:ext>
              </a:extLst>
            </p:cNvPr>
            <p:cNvSpPr/>
            <p:nvPr/>
          </p:nvSpPr>
          <p:spPr>
            <a:xfrm>
              <a:off x="8880187"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46396B2-53E8-28D4-BF18-87C5FBAF692A}"/>
                </a:ext>
              </a:extLst>
            </p:cNvPr>
            <p:cNvSpPr/>
            <p:nvPr/>
          </p:nvSpPr>
          <p:spPr>
            <a:xfrm>
              <a:off x="9283598"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99F8B16-CAFC-06D8-0C08-2FF0DDB9ECB9}"/>
                </a:ext>
              </a:extLst>
            </p:cNvPr>
            <p:cNvSpPr/>
            <p:nvPr/>
          </p:nvSpPr>
          <p:spPr>
            <a:xfrm>
              <a:off x="9283598"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BDFFB4D-91E1-B475-25D6-F0270154F762}"/>
                </a:ext>
              </a:extLst>
            </p:cNvPr>
            <p:cNvSpPr/>
            <p:nvPr/>
          </p:nvSpPr>
          <p:spPr>
            <a:xfrm>
              <a:off x="9691070"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DE8CE74-0047-303C-92F0-97663FBC8226}"/>
                </a:ext>
              </a:extLst>
            </p:cNvPr>
            <p:cNvSpPr/>
            <p:nvPr/>
          </p:nvSpPr>
          <p:spPr>
            <a:xfrm>
              <a:off x="9691070"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D3F8826-9FAA-9B93-6119-7683C7EF4646}"/>
                </a:ext>
              </a:extLst>
            </p:cNvPr>
            <p:cNvSpPr/>
            <p:nvPr/>
          </p:nvSpPr>
          <p:spPr>
            <a:xfrm>
              <a:off x="10094481"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6514A12-B387-9A12-B35E-56CC2CC3FF7F}"/>
                </a:ext>
              </a:extLst>
            </p:cNvPr>
            <p:cNvSpPr/>
            <p:nvPr/>
          </p:nvSpPr>
          <p:spPr>
            <a:xfrm>
              <a:off x="10094481"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40481E6-E17E-7CDE-5D88-04EB2ABC53E3}"/>
                </a:ext>
              </a:extLst>
            </p:cNvPr>
            <p:cNvSpPr/>
            <p:nvPr/>
          </p:nvSpPr>
          <p:spPr>
            <a:xfrm>
              <a:off x="10491296" y="3792640"/>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5299853-E6EA-C11F-6900-8463917128F2}"/>
                </a:ext>
              </a:extLst>
            </p:cNvPr>
            <p:cNvSpPr/>
            <p:nvPr/>
          </p:nvSpPr>
          <p:spPr>
            <a:xfrm>
              <a:off x="10491296" y="4182605"/>
              <a:ext cx="295835" cy="295835"/>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03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entagon 63">
            <a:extLst>
              <a:ext uri="{FF2B5EF4-FFF2-40B4-BE49-F238E27FC236}">
                <a16:creationId xmlns:a16="http://schemas.microsoft.com/office/drawing/2014/main" id="{56222B17-CBD4-54D3-B1BA-54B08D5CE67B}"/>
              </a:ext>
            </a:extLst>
          </p:cNvPr>
          <p:cNvSpPr/>
          <p:nvPr/>
        </p:nvSpPr>
        <p:spPr>
          <a:xfrm>
            <a:off x="787704" y="3958477"/>
            <a:ext cx="1433013" cy="1419367"/>
          </a:xfrm>
          <a:prstGeom prst="homePlate">
            <a:avLst/>
          </a:prstGeom>
          <a:solidFill>
            <a:schemeClr val="accent3">
              <a:alpha val="63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hevron 64">
            <a:extLst>
              <a:ext uri="{FF2B5EF4-FFF2-40B4-BE49-F238E27FC236}">
                <a16:creationId xmlns:a16="http://schemas.microsoft.com/office/drawing/2014/main" id="{0A106CC5-5716-92C8-3D41-D452DD3E3646}"/>
              </a:ext>
            </a:extLst>
          </p:cNvPr>
          <p:cNvSpPr/>
          <p:nvPr/>
        </p:nvSpPr>
        <p:spPr>
          <a:xfrm>
            <a:off x="1610780" y="3958477"/>
            <a:ext cx="2946005" cy="1419367"/>
          </a:xfrm>
          <a:prstGeom prst="chevron">
            <a:avLst/>
          </a:prstGeom>
          <a:solidFill>
            <a:schemeClr val="accent3">
              <a:alpha val="63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Chevron 70">
            <a:extLst>
              <a:ext uri="{FF2B5EF4-FFF2-40B4-BE49-F238E27FC236}">
                <a16:creationId xmlns:a16="http://schemas.microsoft.com/office/drawing/2014/main" id="{62869635-22FD-0020-8271-E691C7D1C93D}"/>
              </a:ext>
            </a:extLst>
          </p:cNvPr>
          <p:cNvSpPr/>
          <p:nvPr/>
        </p:nvSpPr>
        <p:spPr>
          <a:xfrm>
            <a:off x="3944546" y="3958477"/>
            <a:ext cx="2946005" cy="141936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hevron 71">
            <a:extLst>
              <a:ext uri="{FF2B5EF4-FFF2-40B4-BE49-F238E27FC236}">
                <a16:creationId xmlns:a16="http://schemas.microsoft.com/office/drawing/2014/main" id="{AAAB599F-E9FA-BC25-29CE-0FF63A91E0EA}"/>
              </a:ext>
            </a:extLst>
          </p:cNvPr>
          <p:cNvSpPr/>
          <p:nvPr/>
        </p:nvSpPr>
        <p:spPr>
          <a:xfrm>
            <a:off x="6278312" y="3958477"/>
            <a:ext cx="2946005" cy="141936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hevron 72">
            <a:extLst>
              <a:ext uri="{FF2B5EF4-FFF2-40B4-BE49-F238E27FC236}">
                <a16:creationId xmlns:a16="http://schemas.microsoft.com/office/drawing/2014/main" id="{C85B5144-4E23-474A-7811-9441BA7A2434}"/>
              </a:ext>
            </a:extLst>
          </p:cNvPr>
          <p:cNvSpPr/>
          <p:nvPr/>
        </p:nvSpPr>
        <p:spPr>
          <a:xfrm>
            <a:off x="8606050" y="3958477"/>
            <a:ext cx="2946005" cy="141936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9061939" cy="787311"/>
          </a:xfrm>
        </p:spPr>
        <p:txBody>
          <a:bodyPr/>
          <a:lstStyle/>
          <a:p>
            <a:r>
              <a:rPr lang="en-US">
                <a:solidFill>
                  <a:schemeClr val="tx2"/>
                </a:solidFill>
              </a:rPr>
              <a:t>The continuum of substance use</a:t>
            </a:r>
          </a:p>
        </p:txBody>
      </p:sp>
      <p:sp>
        <p:nvSpPr>
          <p:cNvPr id="20" name="Text Placeholder 4">
            <a:extLst>
              <a:ext uri="{FF2B5EF4-FFF2-40B4-BE49-F238E27FC236}">
                <a16:creationId xmlns:a16="http://schemas.microsoft.com/office/drawing/2014/main" id="{2BC80034-6FA1-AADA-46DD-39D069FEE16D}"/>
              </a:ext>
            </a:extLst>
          </p:cNvPr>
          <p:cNvSpPr txBox="1">
            <a:spLocks/>
          </p:cNvSpPr>
          <p:nvPr/>
        </p:nvSpPr>
        <p:spPr>
          <a:xfrm>
            <a:off x="689632" y="6002447"/>
            <a:ext cx="5588679" cy="37719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i="1">
                <a:solidFill>
                  <a:schemeClr val="tx2"/>
                </a:solidFill>
              </a:rPr>
              <a:t>The Continuum of Substance Use (adapted from Winchester, Kelly &amp; Sander, 2004)</a:t>
            </a:r>
          </a:p>
        </p:txBody>
      </p:sp>
      <p:sp>
        <p:nvSpPr>
          <p:cNvPr id="21" name="TextBox 20">
            <a:extLst>
              <a:ext uri="{FF2B5EF4-FFF2-40B4-BE49-F238E27FC236}">
                <a16:creationId xmlns:a16="http://schemas.microsoft.com/office/drawing/2014/main" id="{25FEEF34-F985-2D4E-C6AA-EFC9B0722521}"/>
              </a:ext>
            </a:extLst>
          </p:cNvPr>
          <p:cNvSpPr txBox="1"/>
          <p:nvPr/>
        </p:nvSpPr>
        <p:spPr>
          <a:xfrm>
            <a:off x="679205" y="1630284"/>
            <a:ext cx="7320971" cy="369332"/>
          </a:xfrm>
          <a:prstGeom prst="rect">
            <a:avLst/>
          </a:prstGeom>
          <a:noFill/>
        </p:spPr>
        <p:txBody>
          <a:bodyPr wrap="square" rtlCol="0">
            <a:spAutoFit/>
          </a:bodyPr>
          <a:lstStyle/>
          <a:p>
            <a:r>
              <a:rPr lang="en-US">
                <a:solidFill>
                  <a:schemeClr val="tx2"/>
                </a:solidFill>
                <a:latin typeface="Azo Sans Lt" panose="02000000000000000000" pitchFamily="2" charset="77"/>
              </a:rPr>
              <a:t>Most people who use substances are not dependent on them</a:t>
            </a:r>
          </a:p>
        </p:txBody>
      </p:sp>
      <p:sp>
        <p:nvSpPr>
          <p:cNvPr id="13" name="TextBox 12">
            <a:extLst>
              <a:ext uri="{FF2B5EF4-FFF2-40B4-BE49-F238E27FC236}">
                <a16:creationId xmlns:a16="http://schemas.microsoft.com/office/drawing/2014/main" id="{4F32FBF7-3CA6-7953-B0F1-5BD2C1F10C82}"/>
              </a:ext>
            </a:extLst>
          </p:cNvPr>
          <p:cNvSpPr txBox="1"/>
          <p:nvPr/>
        </p:nvSpPr>
        <p:spPr>
          <a:xfrm>
            <a:off x="846740" y="4437473"/>
            <a:ext cx="1173472" cy="338554"/>
          </a:xfrm>
          <a:prstGeom prst="rect">
            <a:avLst/>
          </a:prstGeom>
          <a:noFill/>
        </p:spPr>
        <p:txBody>
          <a:bodyPr wrap="square">
            <a:spAutoFit/>
          </a:bodyPr>
          <a:lstStyle/>
          <a:p>
            <a:r>
              <a:rPr lang="en-US" sz="1600" b="1">
                <a:solidFill>
                  <a:schemeClr val="tx2"/>
                </a:solidFill>
                <a:latin typeface="Balgin SemiBold" pitchFamily="2" charset="77"/>
              </a:rPr>
              <a:t>No use</a:t>
            </a:r>
          </a:p>
        </p:txBody>
      </p:sp>
      <p:sp>
        <p:nvSpPr>
          <p:cNvPr id="17" name="TextBox 16">
            <a:extLst>
              <a:ext uri="{FF2B5EF4-FFF2-40B4-BE49-F238E27FC236}">
                <a16:creationId xmlns:a16="http://schemas.microsoft.com/office/drawing/2014/main" id="{49728005-4CA9-0264-2C31-B91691C07B58}"/>
              </a:ext>
            </a:extLst>
          </p:cNvPr>
          <p:cNvSpPr txBox="1"/>
          <p:nvPr/>
        </p:nvSpPr>
        <p:spPr>
          <a:xfrm>
            <a:off x="2497055" y="4437473"/>
            <a:ext cx="1630246" cy="338554"/>
          </a:xfrm>
          <a:prstGeom prst="rect">
            <a:avLst/>
          </a:prstGeom>
          <a:noFill/>
        </p:spPr>
        <p:txBody>
          <a:bodyPr wrap="square">
            <a:spAutoFit/>
          </a:bodyPr>
          <a:lstStyle/>
          <a:p>
            <a:r>
              <a:rPr lang="en-US" sz="1600" b="1">
                <a:solidFill>
                  <a:schemeClr val="tx2"/>
                </a:solidFill>
                <a:latin typeface="Balgin SemiBold" pitchFamily="2" charset="77"/>
              </a:rPr>
              <a:t>Experimental</a:t>
            </a:r>
          </a:p>
        </p:txBody>
      </p:sp>
      <p:sp>
        <p:nvSpPr>
          <p:cNvPr id="18" name="TextBox 17">
            <a:extLst>
              <a:ext uri="{FF2B5EF4-FFF2-40B4-BE49-F238E27FC236}">
                <a16:creationId xmlns:a16="http://schemas.microsoft.com/office/drawing/2014/main" id="{079C0E53-EEA8-E771-43D7-C63AE72B8F25}"/>
              </a:ext>
            </a:extLst>
          </p:cNvPr>
          <p:cNvSpPr txBox="1"/>
          <p:nvPr/>
        </p:nvSpPr>
        <p:spPr>
          <a:xfrm>
            <a:off x="4813486" y="4412155"/>
            <a:ext cx="2030093" cy="338554"/>
          </a:xfrm>
          <a:prstGeom prst="rect">
            <a:avLst/>
          </a:prstGeom>
          <a:noFill/>
        </p:spPr>
        <p:txBody>
          <a:bodyPr wrap="square">
            <a:spAutoFit/>
          </a:bodyPr>
          <a:lstStyle/>
          <a:p>
            <a:r>
              <a:rPr lang="en-US" sz="1600" b="1">
                <a:solidFill>
                  <a:schemeClr val="bg1"/>
                </a:solidFill>
                <a:latin typeface="Balgin SemiBold" pitchFamily="2" charset="77"/>
              </a:rPr>
              <a:t>Recreational</a:t>
            </a:r>
          </a:p>
        </p:txBody>
      </p:sp>
      <p:sp>
        <p:nvSpPr>
          <p:cNvPr id="19" name="TextBox 18">
            <a:extLst>
              <a:ext uri="{FF2B5EF4-FFF2-40B4-BE49-F238E27FC236}">
                <a16:creationId xmlns:a16="http://schemas.microsoft.com/office/drawing/2014/main" id="{206A3ED6-CAE7-B2F2-89F2-840B2493F47E}"/>
              </a:ext>
            </a:extLst>
          </p:cNvPr>
          <p:cNvSpPr txBox="1"/>
          <p:nvPr/>
        </p:nvSpPr>
        <p:spPr>
          <a:xfrm>
            <a:off x="7256775" y="4412155"/>
            <a:ext cx="1567993" cy="338554"/>
          </a:xfrm>
          <a:prstGeom prst="rect">
            <a:avLst/>
          </a:prstGeom>
          <a:noFill/>
        </p:spPr>
        <p:txBody>
          <a:bodyPr wrap="square">
            <a:spAutoFit/>
          </a:bodyPr>
          <a:lstStyle/>
          <a:p>
            <a:r>
              <a:rPr lang="en-US" sz="1600" b="1">
                <a:solidFill>
                  <a:schemeClr val="bg1"/>
                </a:solidFill>
                <a:latin typeface="Balgin SemiBold" pitchFamily="2" charset="77"/>
              </a:rPr>
              <a:t>Regular</a:t>
            </a:r>
            <a:r>
              <a:rPr lang="en-US" sz="1600" b="1">
                <a:solidFill>
                  <a:schemeClr val="bg2"/>
                </a:solidFill>
                <a:latin typeface="Balgin SemiBold" pitchFamily="2" charset="77"/>
              </a:rPr>
              <a:t> </a:t>
            </a:r>
            <a:r>
              <a:rPr lang="en-US" sz="1600" b="1">
                <a:solidFill>
                  <a:schemeClr val="bg1"/>
                </a:solidFill>
                <a:latin typeface="Balgin SemiBold" pitchFamily="2" charset="77"/>
              </a:rPr>
              <a:t>use</a:t>
            </a:r>
          </a:p>
        </p:txBody>
      </p:sp>
      <p:sp>
        <p:nvSpPr>
          <p:cNvPr id="6" name="TextBox 5">
            <a:extLst>
              <a:ext uri="{FF2B5EF4-FFF2-40B4-BE49-F238E27FC236}">
                <a16:creationId xmlns:a16="http://schemas.microsoft.com/office/drawing/2014/main" id="{0DBC95B6-CF6C-609D-864B-71AB173D4320}"/>
              </a:ext>
            </a:extLst>
          </p:cNvPr>
          <p:cNvSpPr txBox="1"/>
          <p:nvPr/>
        </p:nvSpPr>
        <p:spPr>
          <a:xfrm>
            <a:off x="9540018" y="4412155"/>
            <a:ext cx="1578208" cy="338554"/>
          </a:xfrm>
          <a:prstGeom prst="rect">
            <a:avLst/>
          </a:prstGeom>
          <a:noFill/>
        </p:spPr>
        <p:txBody>
          <a:bodyPr wrap="square">
            <a:spAutoFit/>
          </a:bodyPr>
          <a:lstStyle/>
          <a:p>
            <a:r>
              <a:rPr lang="en-US" sz="1600" b="1">
                <a:solidFill>
                  <a:schemeClr val="bg1"/>
                </a:solidFill>
                <a:latin typeface="Balgin SemiBold" pitchFamily="2" charset="77"/>
              </a:rPr>
              <a:t>Dependence</a:t>
            </a:r>
          </a:p>
        </p:txBody>
      </p:sp>
    </p:spTree>
    <p:extLst>
      <p:ext uri="{BB962C8B-B14F-4D97-AF65-F5344CB8AC3E}">
        <p14:creationId xmlns:p14="http://schemas.microsoft.com/office/powerpoint/2010/main" val="407390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9061939" cy="787311"/>
          </a:xfrm>
        </p:spPr>
        <p:txBody>
          <a:bodyPr/>
          <a:lstStyle/>
          <a:p>
            <a:r>
              <a:rPr lang="en-US">
                <a:solidFill>
                  <a:schemeClr val="tx2"/>
                </a:solidFill>
              </a:rPr>
              <a:t>The rates are going down and other drug use is uncommon</a:t>
            </a:r>
          </a:p>
        </p:txBody>
      </p:sp>
      <p:sp>
        <p:nvSpPr>
          <p:cNvPr id="11" name="Text Placeholder 4">
            <a:extLst>
              <a:ext uri="{FF2B5EF4-FFF2-40B4-BE49-F238E27FC236}">
                <a16:creationId xmlns:a16="http://schemas.microsoft.com/office/drawing/2014/main" id="{E73DF39E-9F00-5351-DA1F-05C1019CD405}"/>
              </a:ext>
            </a:extLst>
          </p:cNvPr>
          <p:cNvSpPr txBox="1">
            <a:spLocks/>
          </p:cNvSpPr>
          <p:nvPr/>
        </p:nvSpPr>
        <p:spPr>
          <a:xfrm>
            <a:off x="997218" y="2500849"/>
            <a:ext cx="2155685" cy="52465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tx2"/>
                </a:solidFill>
              </a:rPr>
              <a:t>Students who binge drank monthly or more often</a:t>
            </a:r>
          </a:p>
        </p:txBody>
      </p:sp>
      <p:sp>
        <p:nvSpPr>
          <p:cNvPr id="12" name="TextBox 11">
            <a:extLst>
              <a:ext uri="{FF2B5EF4-FFF2-40B4-BE49-F238E27FC236}">
                <a16:creationId xmlns:a16="http://schemas.microsoft.com/office/drawing/2014/main" id="{18DBEC82-DC01-5533-70B9-040F73346C10}"/>
              </a:ext>
            </a:extLst>
          </p:cNvPr>
          <p:cNvSpPr txBox="1"/>
          <p:nvPr/>
        </p:nvSpPr>
        <p:spPr>
          <a:xfrm>
            <a:off x="1488324" y="5029561"/>
            <a:ext cx="1173472" cy="400110"/>
          </a:xfrm>
          <a:prstGeom prst="rect">
            <a:avLst/>
          </a:prstGeom>
          <a:noFill/>
        </p:spPr>
        <p:txBody>
          <a:bodyPr wrap="square">
            <a:spAutoFit/>
          </a:bodyPr>
          <a:lstStyle/>
          <a:p>
            <a:pPr algn="ctr"/>
            <a:r>
              <a:rPr lang="en-US" sz="2000" b="1">
                <a:solidFill>
                  <a:schemeClr val="tx2"/>
                </a:solidFill>
                <a:latin typeface="Balgin SemiBold" pitchFamily="2" charset="77"/>
              </a:rPr>
              <a:t>Alcohol</a:t>
            </a:r>
            <a:endParaRPr lang="en-US" sz="2000" b="1">
              <a:latin typeface="Balgin SemiBold" pitchFamily="2" charset="77"/>
            </a:endParaRPr>
          </a:p>
        </p:txBody>
      </p:sp>
      <p:sp>
        <p:nvSpPr>
          <p:cNvPr id="14" name="TextBox 13">
            <a:extLst>
              <a:ext uri="{FF2B5EF4-FFF2-40B4-BE49-F238E27FC236}">
                <a16:creationId xmlns:a16="http://schemas.microsoft.com/office/drawing/2014/main" id="{81D0CDE7-3B7A-DF81-F753-4DC569254FAF}"/>
              </a:ext>
            </a:extLst>
          </p:cNvPr>
          <p:cNvSpPr txBox="1"/>
          <p:nvPr/>
        </p:nvSpPr>
        <p:spPr>
          <a:xfrm>
            <a:off x="3968831" y="5029561"/>
            <a:ext cx="1647785" cy="400110"/>
          </a:xfrm>
          <a:prstGeom prst="rect">
            <a:avLst/>
          </a:prstGeom>
          <a:noFill/>
        </p:spPr>
        <p:txBody>
          <a:bodyPr wrap="square">
            <a:spAutoFit/>
          </a:bodyPr>
          <a:lstStyle/>
          <a:p>
            <a:pPr algn="ctr"/>
            <a:r>
              <a:rPr lang="en-US" sz="2000" b="1">
                <a:solidFill>
                  <a:schemeClr val="tx2"/>
                </a:solidFill>
                <a:latin typeface="Balgin SemiBold" pitchFamily="2" charset="77"/>
              </a:rPr>
              <a:t>Cannabis</a:t>
            </a:r>
            <a:endParaRPr lang="en-US" sz="2000" b="1">
              <a:latin typeface="Balgin SemiBold" pitchFamily="2" charset="77"/>
            </a:endParaRPr>
          </a:p>
        </p:txBody>
      </p:sp>
      <p:sp>
        <p:nvSpPr>
          <p:cNvPr id="15" name="TextBox 14">
            <a:extLst>
              <a:ext uri="{FF2B5EF4-FFF2-40B4-BE49-F238E27FC236}">
                <a16:creationId xmlns:a16="http://schemas.microsoft.com/office/drawing/2014/main" id="{9982F87A-6E46-1162-0DC8-267571A46CA4}"/>
              </a:ext>
            </a:extLst>
          </p:cNvPr>
          <p:cNvSpPr txBox="1"/>
          <p:nvPr/>
        </p:nvSpPr>
        <p:spPr>
          <a:xfrm>
            <a:off x="6598491" y="5029561"/>
            <a:ext cx="1781857" cy="400110"/>
          </a:xfrm>
          <a:prstGeom prst="rect">
            <a:avLst/>
          </a:prstGeom>
          <a:noFill/>
        </p:spPr>
        <p:txBody>
          <a:bodyPr wrap="square">
            <a:spAutoFit/>
          </a:bodyPr>
          <a:lstStyle/>
          <a:p>
            <a:pPr algn="ctr"/>
            <a:r>
              <a:rPr lang="en-US" sz="2000" b="1">
                <a:solidFill>
                  <a:schemeClr val="tx2"/>
                </a:solidFill>
                <a:latin typeface="Balgin SemiBold" pitchFamily="2" charset="77"/>
              </a:rPr>
              <a:t>Cigarettes</a:t>
            </a:r>
            <a:endParaRPr lang="en-US" sz="2000" b="1">
              <a:latin typeface="Balgin SemiBold" pitchFamily="2" charset="77"/>
            </a:endParaRPr>
          </a:p>
        </p:txBody>
      </p:sp>
      <p:sp>
        <p:nvSpPr>
          <p:cNvPr id="16" name="TextBox 15">
            <a:extLst>
              <a:ext uri="{FF2B5EF4-FFF2-40B4-BE49-F238E27FC236}">
                <a16:creationId xmlns:a16="http://schemas.microsoft.com/office/drawing/2014/main" id="{E1BD6121-3838-08C4-C15B-BC4C19A1F6A8}"/>
              </a:ext>
            </a:extLst>
          </p:cNvPr>
          <p:cNvSpPr txBox="1"/>
          <p:nvPr/>
        </p:nvSpPr>
        <p:spPr>
          <a:xfrm>
            <a:off x="9564241" y="5050815"/>
            <a:ext cx="1173472" cy="400110"/>
          </a:xfrm>
          <a:prstGeom prst="rect">
            <a:avLst/>
          </a:prstGeom>
          <a:noFill/>
        </p:spPr>
        <p:txBody>
          <a:bodyPr wrap="square">
            <a:spAutoFit/>
          </a:bodyPr>
          <a:lstStyle/>
          <a:p>
            <a:pPr algn="ctr"/>
            <a:r>
              <a:rPr lang="en-US" sz="2000" b="1">
                <a:solidFill>
                  <a:schemeClr val="tx2"/>
                </a:solidFill>
                <a:latin typeface="Balgin SemiBold" pitchFamily="2" charset="77"/>
              </a:rPr>
              <a:t>Vaping</a:t>
            </a:r>
            <a:endParaRPr lang="en-US" sz="2000" b="1">
              <a:latin typeface="Balgin SemiBold" pitchFamily="2" charset="77"/>
            </a:endParaRPr>
          </a:p>
        </p:txBody>
      </p:sp>
      <p:sp>
        <p:nvSpPr>
          <p:cNvPr id="23" name="Text Placeholder 4">
            <a:extLst>
              <a:ext uri="{FF2B5EF4-FFF2-40B4-BE49-F238E27FC236}">
                <a16:creationId xmlns:a16="http://schemas.microsoft.com/office/drawing/2014/main" id="{A3C10D80-44E2-7A83-83AC-3FE0D67B8274}"/>
              </a:ext>
            </a:extLst>
          </p:cNvPr>
          <p:cNvSpPr txBox="1">
            <a:spLocks/>
          </p:cNvSpPr>
          <p:nvPr/>
        </p:nvSpPr>
        <p:spPr>
          <a:xfrm>
            <a:off x="3647412" y="2500849"/>
            <a:ext cx="2290622" cy="52465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tx2"/>
                </a:solidFill>
              </a:rPr>
              <a:t>Students who used cannabis weekly or more often</a:t>
            </a:r>
          </a:p>
        </p:txBody>
      </p:sp>
      <p:sp>
        <p:nvSpPr>
          <p:cNvPr id="24" name="Text Placeholder 4">
            <a:extLst>
              <a:ext uri="{FF2B5EF4-FFF2-40B4-BE49-F238E27FC236}">
                <a16:creationId xmlns:a16="http://schemas.microsoft.com/office/drawing/2014/main" id="{8F3C28AE-7130-AA31-081A-F20ABB69537B}"/>
              </a:ext>
            </a:extLst>
          </p:cNvPr>
          <p:cNvSpPr txBox="1">
            <a:spLocks/>
          </p:cNvSpPr>
          <p:nvPr/>
        </p:nvSpPr>
        <p:spPr>
          <a:xfrm>
            <a:off x="6221668" y="2500849"/>
            <a:ext cx="2535502" cy="52465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tx2"/>
                </a:solidFill>
              </a:rPr>
              <a:t>Students who smoked cigarettes weekly or more often</a:t>
            </a:r>
          </a:p>
        </p:txBody>
      </p:sp>
      <p:sp>
        <p:nvSpPr>
          <p:cNvPr id="25" name="Text Placeholder 4">
            <a:extLst>
              <a:ext uri="{FF2B5EF4-FFF2-40B4-BE49-F238E27FC236}">
                <a16:creationId xmlns:a16="http://schemas.microsoft.com/office/drawing/2014/main" id="{9C8986CA-DAB2-9EB0-ED21-088B2B9CE53F}"/>
              </a:ext>
            </a:extLst>
          </p:cNvPr>
          <p:cNvSpPr txBox="1">
            <a:spLocks/>
          </p:cNvSpPr>
          <p:nvPr/>
        </p:nvSpPr>
        <p:spPr>
          <a:xfrm>
            <a:off x="8883226" y="2522103"/>
            <a:ext cx="2535502" cy="52465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tx2"/>
                </a:solidFill>
              </a:rPr>
              <a:t>Students who smoked a vape weekly or more often</a:t>
            </a:r>
          </a:p>
        </p:txBody>
      </p:sp>
      <p:cxnSp>
        <p:nvCxnSpPr>
          <p:cNvPr id="28" name="Straight Connector 27">
            <a:extLst>
              <a:ext uri="{FF2B5EF4-FFF2-40B4-BE49-F238E27FC236}">
                <a16:creationId xmlns:a16="http://schemas.microsoft.com/office/drawing/2014/main" id="{B860B4E8-32E5-21BB-E371-D5B03A70AADE}"/>
              </a:ext>
            </a:extLst>
          </p:cNvPr>
          <p:cNvCxnSpPr>
            <a:cxnSpLocks/>
          </p:cNvCxnSpPr>
          <p:nvPr/>
        </p:nvCxnSpPr>
        <p:spPr>
          <a:xfrm flipH="1">
            <a:off x="1152000" y="3149924"/>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0" name="Text Placeholder 4">
            <a:extLst>
              <a:ext uri="{FF2B5EF4-FFF2-40B4-BE49-F238E27FC236}">
                <a16:creationId xmlns:a16="http://schemas.microsoft.com/office/drawing/2014/main" id="{5107C3B5-0390-96E6-4F7A-104B8EC20E16}"/>
              </a:ext>
            </a:extLst>
          </p:cNvPr>
          <p:cNvSpPr txBox="1">
            <a:spLocks/>
          </p:cNvSpPr>
          <p:nvPr/>
        </p:nvSpPr>
        <p:spPr>
          <a:xfrm>
            <a:off x="833349" y="3046759"/>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40</a:t>
            </a:r>
          </a:p>
        </p:txBody>
      </p:sp>
      <p:sp>
        <p:nvSpPr>
          <p:cNvPr id="31" name="Text Placeholder 4">
            <a:extLst>
              <a:ext uri="{FF2B5EF4-FFF2-40B4-BE49-F238E27FC236}">
                <a16:creationId xmlns:a16="http://schemas.microsoft.com/office/drawing/2014/main" id="{35FB64DF-2515-EC30-2F17-F521E60B22D5}"/>
              </a:ext>
            </a:extLst>
          </p:cNvPr>
          <p:cNvSpPr txBox="1">
            <a:spLocks/>
          </p:cNvSpPr>
          <p:nvPr/>
        </p:nvSpPr>
        <p:spPr>
          <a:xfrm>
            <a:off x="833349" y="3432308"/>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30</a:t>
            </a:r>
          </a:p>
        </p:txBody>
      </p:sp>
      <p:sp>
        <p:nvSpPr>
          <p:cNvPr id="32" name="Text Placeholder 4">
            <a:extLst>
              <a:ext uri="{FF2B5EF4-FFF2-40B4-BE49-F238E27FC236}">
                <a16:creationId xmlns:a16="http://schemas.microsoft.com/office/drawing/2014/main" id="{8854C0DA-C4B4-1C7C-4E84-9C26B0563D14}"/>
              </a:ext>
            </a:extLst>
          </p:cNvPr>
          <p:cNvSpPr txBox="1">
            <a:spLocks/>
          </p:cNvSpPr>
          <p:nvPr/>
        </p:nvSpPr>
        <p:spPr>
          <a:xfrm>
            <a:off x="833349" y="3817857"/>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20</a:t>
            </a:r>
          </a:p>
        </p:txBody>
      </p:sp>
      <p:sp>
        <p:nvSpPr>
          <p:cNvPr id="33" name="Text Placeholder 4">
            <a:extLst>
              <a:ext uri="{FF2B5EF4-FFF2-40B4-BE49-F238E27FC236}">
                <a16:creationId xmlns:a16="http://schemas.microsoft.com/office/drawing/2014/main" id="{4EDEDD8B-9F6F-7713-0190-A2AB622F6F68}"/>
              </a:ext>
            </a:extLst>
          </p:cNvPr>
          <p:cNvSpPr txBox="1">
            <a:spLocks/>
          </p:cNvSpPr>
          <p:nvPr/>
        </p:nvSpPr>
        <p:spPr>
          <a:xfrm>
            <a:off x="833349" y="4203406"/>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10</a:t>
            </a:r>
          </a:p>
        </p:txBody>
      </p:sp>
      <p:sp>
        <p:nvSpPr>
          <p:cNvPr id="34" name="Text Placeholder 4">
            <a:extLst>
              <a:ext uri="{FF2B5EF4-FFF2-40B4-BE49-F238E27FC236}">
                <a16:creationId xmlns:a16="http://schemas.microsoft.com/office/drawing/2014/main" id="{93138577-5C00-326A-567A-299EDA016AA9}"/>
              </a:ext>
            </a:extLst>
          </p:cNvPr>
          <p:cNvSpPr txBox="1">
            <a:spLocks/>
          </p:cNvSpPr>
          <p:nvPr/>
        </p:nvSpPr>
        <p:spPr>
          <a:xfrm>
            <a:off x="833349" y="4588955"/>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0</a:t>
            </a:r>
          </a:p>
        </p:txBody>
      </p:sp>
      <p:cxnSp>
        <p:nvCxnSpPr>
          <p:cNvPr id="35" name="Straight Connector 34">
            <a:extLst>
              <a:ext uri="{FF2B5EF4-FFF2-40B4-BE49-F238E27FC236}">
                <a16:creationId xmlns:a16="http://schemas.microsoft.com/office/drawing/2014/main" id="{BF49863C-87A5-932B-ADF2-89709EB1C470}"/>
              </a:ext>
            </a:extLst>
          </p:cNvPr>
          <p:cNvCxnSpPr>
            <a:cxnSpLocks/>
          </p:cNvCxnSpPr>
          <p:nvPr/>
        </p:nvCxnSpPr>
        <p:spPr>
          <a:xfrm flipH="1">
            <a:off x="1152000" y="3538885"/>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427510B8-50FB-5FF8-200C-A45CB8EF7840}"/>
              </a:ext>
            </a:extLst>
          </p:cNvPr>
          <p:cNvCxnSpPr>
            <a:cxnSpLocks/>
          </p:cNvCxnSpPr>
          <p:nvPr/>
        </p:nvCxnSpPr>
        <p:spPr>
          <a:xfrm flipH="1">
            <a:off x="1152000" y="3927846"/>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A2EE622E-E310-3C69-B20D-B3D14514EAF2}"/>
              </a:ext>
            </a:extLst>
          </p:cNvPr>
          <p:cNvCxnSpPr>
            <a:cxnSpLocks/>
          </p:cNvCxnSpPr>
          <p:nvPr/>
        </p:nvCxnSpPr>
        <p:spPr>
          <a:xfrm flipH="1">
            <a:off x="1152000" y="4316807"/>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FB8C0569-1CB5-8305-9077-DB05CBC87BFC}"/>
              </a:ext>
            </a:extLst>
          </p:cNvPr>
          <p:cNvCxnSpPr>
            <a:cxnSpLocks/>
          </p:cNvCxnSpPr>
          <p:nvPr/>
        </p:nvCxnSpPr>
        <p:spPr>
          <a:xfrm flipH="1">
            <a:off x="1152000" y="4705768"/>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44FEE1D2-1050-EDCC-950C-8FDB73E34A67}"/>
              </a:ext>
            </a:extLst>
          </p:cNvPr>
          <p:cNvCxnSpPr>
            <a:cxnSpLocks/>
          </p:cNvCxnSpPr>
          <p:nvPr/>
        </p:nvCxnSpPr>
        <p:spPr>
          <a:xfrm flipH="1">
            <a:off x="3854257" y="3149924"/>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0" name="Text Placeholder 4">
            <a:extLst>
              <a:ext uri="{FF2B5EF4-FFF2-40B4-BE49-F238E27FC236}">
                <a16:creationId xmlns:a16="http://schemas.microsoft.com/office/drawing/2014/main" id="{2CD0EDBE-9320-5C9D-3E4D-948D00A6976B}"/>
              </a:ext>
            </a:extLst>
          </p:cNvPr>
          <p:cNvSpPr txBox="1">
            <a:spLocks/>
          </p:cNvSpPr>
          <p:nvPr/>
        </p:nvSpPr>
        <p:spPr>
          <a:xfrm>
            <a:off x="3535606" y="3046759"/>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10</a:t>
            </a:r>
          </a:p>
        </p:txBody>
      </p:sp>
      <p:cxnSp>
        <p:nvCxnSpPr>
          <p:cNvPr id="41" name="Straight Connector 40">
            <a:extLst>
              <a:ext uri="{FF2B5EF4-FFF2-40B4-BE49-F238E27FC236}">
                <a16:creationId xmlns:a16="http://schemas.microsoft.com/office/drawing/2014/main" id="{81F9B7A9-1447-3366-B251-70DC972875FD}"/>
              </a:ext>
            </a:extLst>
          </p:cNvPr>
          <p:cNvCxnSpPr>
            <a:cxnSpLocks/>
          </p:cNvCxnSpPr>
          <p:nvPr/>
        </p:nvCxnSpPr>
        <p:spPr>
          <a:xfrm flipH="1">
            <a:off x="6515570" y="3149924"/>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2" name="Text Placeholder 4">
            <a:extLst>
              <a:ext uri="{FF2B5EF4-FFF2-40B4-BE49-F238E27FC236}">
                <a16:creationId xmlns:a16="http://schemas.microsoft.com/office/drawing/2014/main" id="{943873EE-A20F-C65C-4B43-0F2B60C18D31}"/>
              </a:ext>
            </a:extLst>
          </p:cNvPr>
          <p:cNvSpPr txBox="1">
            <a:spLocks/>
          </p:cNvSpPr>
          <p:nvPr/>
        </p:nvSpPr>
        <p:spPr>
          <a:xfrm>
            <a:off x="6196919" y="3046759"/>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30</a:t>
            </a:r>
          </a:p>
        </p:txBody>
      </p:sp>
      <p:sp>
        <p:nvSpPr>
          <p:cNvPr id="43" name="Text Placeholder 4">
            <a:extLst>
              <a:ext uri="{FF2B5EF4-FFF2-40B4-BE49-F238E27FC236}">
                <a16:creationId xmlns:a16="http://schemas.microsoft.com/office/drawing/2014/main" id="{40596354-DDFA-4163-1678-A53498D9D9EA}"/>
              </a:ext>
            </a:extLst>
          </p:cNvPr>
          <p:cNvSpPr txBox="1">
            <a:spLocks/>
          </p:cNvSpPr>
          <p:nvPr/>
        </p:nvSpPr>
        <p:spPr>
          <a:xfrm>
            <a:off x="6196919" y="3817857"/>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15</a:t>
            </a:r>
          </a:p>
        </p:txBody>
      </p:sp>
      <p:sp>
        <p:nvSpPr>
          <p:cNvPr id="44" name="Text Placeholder 4">
            <a:extLst>
              <a:ext uri="{FF2B5EF4-FFF2-40B4-BE49-F238E27FC236}">
                <a16:creationId xmlns:a16="http://schemas.microsoft.com/office/drawing/2014/main" id="{44CED0E3-EE68-358A-F200-4220C37CC4C1}"/>
              </a:ext>
            </a:extLst>
          </p:cNvPr>
          <p:cNvSpPr txBox="1">
            <a:spLocks/>
          </p:cNvSpPr>
          <p:nvPr/>
        </p:nvSpPr>
        <p:spPr>
          <a:xfrm>
            <a:off x="6196919" y="4588955"/>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0</a:t>
            </a:r>
          </a:p>
        </p:txBody>
      </p:sp>
      <p:cxnSp>
        <p:nvCxnSpPr>
          <p:cNvPr id="45" name="Straight Connector 44">
            <a:extLst>
              <a:ext uri="{FF2B5EF4-FFF2-40B4-BE49-F238E27FC236}">
                <a16:creationId xmlns:a16="http://schemas.microsoft.com/office/drawing/2014/main" id="{927A79F6-2FED-681F-F21A-8A16E9DD7438}"/>
              </a:ext>
            </a:extLst>
          </p:cNvPr>
          <p:cNvCxnSpPr>
            <a:cxnSpLocks/>
          </p:cNvCxnSpPr>
          <p:nvPr/>
        </p:nvCxnSpPr>
        <p:spPr>
          <a:xfrm flipH="1">
            <a:off x="6515570" y="3927846"/>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FCBE6D9C-1ED5-20BC-1FBB-8359A5F3E149}"/>
              </a:ext>
            </a:extLst>
          </p:cNvPr>
          <p:cNvCxnSpPr>
            <a:cxnSpLocks/>
          </p:cNvCxnSpPr>
          <p:nvPr/>
        </p:nvCxnSpPr>
        <p:spPr>
          <a:xfrm flipH="1">
            <a:off x="6515570" y="4705768"/>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7" name="Text Placeholder 4">
            <a:extLst>
              <a:ext uri="{FF2B5EF4-FFF2-40B4-BE49-F238E27FC236}">
                <a16:creationId xmlns:a16="http://schemas.microsoft.com/office/drawing/2014/main" id="{81E45891-CDB6-CBD5-E24A-139636ED045C}"/>
              </a:ext>
            </a:extLst>
          </p:cNvPr>
          <p:cNvSpPr txBox="1">
            <a:spLocks/>
          </p:cNvSpPr>
          <p:nvPr/>
        </p:nvSpPr>
        <p:spPr>
          <a:xfrm>
            <a:off x="3590197" y="4588955"/>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0</a:t>
            </a:r>
          </a:p>
        </p:txBody>
      </p:sp>
      <p:cxnSp>
        <p:nvCxnSpPr>
          <p:cNvPr id="48" name="Straight Connector 47">
            <a:extLst>
              <a:ext uri="{FF2B5EF4-FFF2-40B4-BE49-F238E27FC236}">
                <a16:creationId xmlns:a16="http://schemas.microsoft.com/office/drawing/2014/main" id="{EEEA732F-D0B5-5B37-8457-F0B4D835DF85}"/>
              </a:ext>
            </a:extLst>
          </p:cNvPr>
          <p:cNvCxnSpPr>
            <a:cxnSpLocks/>
          </p:cNvCxnSpPr>
          <p:nvPr/>
        </p:nvCxnSpPr>
        <p:spPr>
          <a:xfrm flipH="1">
            <a:off x="3854257" y="4705768"/>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9" name="Text Placeholder 4">
            <a:extLst>
              <a:ext uri="{FF2B5EF4-FFF2-40B4-BE49-F238E27FC236}">
                <a16:creationId xmlns:a16="http://schemas.microsoft.com/office/drawing/2014/main" id="{149670E7-01F4-B9D6-A345-CB19447EB66D}"/>
              </a:ext>
            </a:extLst>
          </p:cNvPr>
          <p:cNvSpPr txBox="1">
            <a:spLocks/>
          </p:cNvSpPr>
          <p:nvPr/>
        </p:nvSpPr>
        <p:spPr>
          <a:xfrm>
            <a:off x="8844585" y="3817857"/>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15</a:t>
            </a:r>
          </a:p>
        </p:txBody>
      </p:sp>
      <p:sp>
        <p:nvSpPr>
          <p:cNvPr id="50" name="Text Placeholder 4">
            <a:extLst>
              <a:ext uri="{FF2B5EF4-FFF2-40B4-BE49-F238E27FC236}">
                <a16:creationId xmlns:a16="http://schemas.microsoft.com/office/drawing/2014/main" id="{D34EBE6F-D879-7E80-1779-8531CD6F381A}"/>
              </a:ext>
            </a:extLst>
          </p:cNvPr>
          <p:cNvSpPr txBox="1">
            <a:spLocks/>
          </p:cNvSpPr>
          <p:nvPr/>
        </p:nvSpPr>
        <p:spPr>
          <a:xfrm>
            <a:off x="8844585" y="4588955"/>
            <a:ext cx="430558" cy="177603"/>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tx2"/>
                </a:solidFill>
              </a:rPr>
              <a:t>0</a:t>
            </a:r>
          </a:p>
        </p:txBody>
      </p:sp>
      <p:cxnSp>
        <p:nvCxnSpPr>
          <p:cNvPr id="51" name="Straight Connector 50">
            <a:extLst>
              <a:ext uri="{FF2B5EF4-FFF2-40B4-BE49-F238E27FC236}">
                <a16:creationId xmlns:a16="http://schemas.microsoft.com/office/drawing/2014/main" id="{3C0B312C-A5E8-7D74-517C-9FC66B36D85D}"/>
              </a:ext>
            </a:extLst>
          </p:cNvPr>
          <p:cNvCxnSpPr>
            <a:cxnSpLocks/>
          </p:cNvCxnSpPr>
          <p:nvPr/>
        </p:nvCxnSpPr>
        <p:spPr>
          <a:xfrm flipH="1">
            <a:off x="9163236" y="3927846"/>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0A73B6A3-18F2-9654-4870-DB77162D16C8}"/>
              </a:ext>
            </a:extLst>
          </p:cNvPr>
          <p:cNvCxnSpPr>
            <a:cxnSpLocks/>
          </p:cNvCxnSpPr>
          <p:nvPr/>
        </p:nvCxnSpPr>
        <p:spPr>
          <a:xfrm flipH="1">
            <a:off x="9163236" y="4705768"/>
            <a:ext cx="180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53" name="Rectangle 52">
            <a:extLst>
              <a:ext uri="{FF2B5EF4-FFF2-40B4-BE49-F238E27FC236}">
                <a16:creationId xmlns:a16="http://schemas.microsoft.com/office/drawing/2014/main" id="{5A766565-3459-75F6-C7D6-BC39E7648A9D}"/>
              </a:ext>
            </a:extLst>
          </p:cNvPr>
          <p:cNvSpPr/>
          <p:nvPr/>
        </p:nvSpPr>
        <p:spPr>
          <a:xfrm>
            <a:off x="1736650" y="3301285"/>
            <a:ext cx="25796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BE99D7-F729-2747-AB97-011D9EF6B96C}"/>
              </a:ext>
            </a:extLst>
          </p:cNvPr>
          <p:cNvSpPr/>
          <p:nvPr/>
        </p:nvSpPr>
        <p:spPr>
          <a:xfrm>
            <a:off x="1343610" y="3373285"/>
            <a:ext cx="257960" cy="13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D78F4E0-D984-AD90-0AB7-6DBD77D31465}"/>
              </a:ext>
            </a:extLst>
          </p:cNvPr>
          <p:cNvSpPr/>
          <p:nvPr/>
        </p:nvSpPr>
        <p:spPr>
          <a:xfrm>
            <a:off x="2129823" y="3727021"/>
            <a:ext cx="257960" cy="978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5CDD5CF-5809-3206-7F01-228EBABB6802}"/>
              </a:ext>
            </a:extLst>
          </p:cNvPr>
          <p:cNvSpPr/>
          <p:nvPr/>
        </p:nvSpPr>
        <p:spPr>
          <a:xfrm>
            <a:off x="2514384" y="3817857"/>
            <a:ext cx="257960" cy="887427"/>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4">
            <a:extLst>
              <a:ext uri="{FF2B5EF4-FFF2-40B4-BE49-F238E27FC236}">
                <a16:creationId xmlns:a16="http://schemas.microsoft.com/office/drawing/2014/main" id="{CB671C13-F5A0-CED1-D141-328115479F19}"/>
              </a:ext>
            </a:extLst>
          </p:cNvPr>
          <p:cNvSpPr txBox="1">
            <a:spLocks/>
          </p:cNvSpPr>
          <p:nvPr/>
        </p:nvSpPr>
        <p:spPr>
          <a:xfrm>
            <a:off x="1276212"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2001</a:t>
            </a:r>
          </a:p>
        </p:txBody>
      </p:sp>
      <p:sp>
        <p:nvSpPr>
          <p:cNvPr id="58" name="Text Placeholder 4">
            <a:extLst>
              <a:ext uri="{FF2B5EF4-FFF2-40B4-BE49-F238E27FC236}">
                <a16:creationId xmlns:a16="http://schemas.microsoft.com/office/drawing/2014/main" id="{52B5F396-BE57-6A7D-594A-303503653DAD}"/>
              </a:ext>
            </a:extLst>
          </p:cNvPr>
          <p:cNvSpPr txBox="1">
            <a:spLocks/>
          </p:cNvSpPr>
          <p:nvPr/>
        </p:nvSpPr>
        <p:spPr>
          <a:xfrm>
            <a:off x="1660773"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2007</a:t>
            </a:r>
          </a:p>
        </p:txBody>
      </p:sp>
      <p:sp>
        <p:nvSpPr>
          <p:cNvPr id="59" name="Text Placeholder 4">
            <a:extLst>
              <a:ext uri="{FF2B5EF4-FFF2-40B4-BE49-F238E27FC236}">
                <a16:creationId xmlns:a16="http://schemas.microsoft.com/office/drawing/2014/main" id="{0B8EE86F-BEDD-41A9-4FB8-1990BD05BF0C}"/>
              </a:ext>
            </a:extLst>
          </p:cNvPr>
          <p:cNvSpPr txBox="1">
            <a:spLocks/>
          </p:cNvSpPr>
          <p:nvPr/>
        </p:nvSpPr>
        <p:spPr>
          <a:xfrm>
            <a:off x="2062425"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2012</a:t>
            </a:r>
          </a:p>
        </p:txBody>
      </p:sp>
      <p:sp>
        <p:nvSpPr>
          <p:cNvPr id="60" name="Text Placeholder 4">
            <a:extLst>
              <a:ext uri="{FF2B5EF4-FFF2-40B4-BE49-F238E27FC236}">
                <a16:creationId xmlns:a16="http://schemas.microsoft.com/office/drawing/2014/main" id="{DDDBD82B-B09D-5BCF-46A0-C082A2047D62}"/>
              </a:ext>
            </a:extLst>
          </p:cNvPr>
          <p:cNvSpPr txBox="1">
            <a:spLocks/>
          </p:cNvSpPr>
          <p:nvPr/>
        </p:nvSpPr>
        <p:spPr>
          <a:xfrm>
            <a:off x="2446986"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2019</a:t>
            </a:r>
          </a:p>
        </p:txBody>
      </p:sp>
      <p:sp>
        <p:nvSpPr>
          <p:cNvPr id="61" name="Text Placeholder 4">
            <a:extLst>
              <a:ext uri="{FF2B5EF4-FFF2-40B4-BE49-F238E27FC236}">
                <a16:creationId xmlns:a16="http://schemas.microsoft.com/office/drawing/2014/main" id="{E06A582F-B312-4B93-25B9-9F09AE5508EA}"/>
              </a:ext>
            </a:extLst>
          </p:cNvPr>
          <p:cNvSpPr txBox="1">
            <a:spLocks/>
          </p:cNvSpPr>
          <p:nvPr/>
        </p:nvSpPr>
        <p:spPr>
          <a:xfrm>
            <a:off x="1276212" y="3372802"/>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34%</a:t>
            </a:r>
          </a:p>
        </p:txBody>
      </p:sp>
      <p:sp>
        <p:nvSpPr>
          <p:cNvPr id="62" name="Text Placeholder 4">
            <a:extLst>
              <a:ext uri="{FF2B5EF4-FFF2-40B4-BE49-F238E27FC236}">
                <a16:creationId xmlns:a16="http://schemas.microsoft.com/office/drawing/2014/main" id="{0C1866E4-6AA5-A3DA-AC05-15A4B1CCEA54}"/>
              </a:ext>
            </a:extLst>
          </p:cNvPr>
          <p:cNvSpPr txBox="1">
            <a:spLocks/>
          </p:cNvSpPr>
          <p:nvPr/>
        </p:nvSpPr>
        <p:spPr>
          <a:xfrm>
            <a:off x="1669318" y="3295890"/>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36%</a:t>
            </a:r>
          </a:p>
        </p:txBody>
      </p:sp>
      <p:sp>
        <p:nvSpPr>
          <p:cNvPr id="63" name="Text Placeholder 4">
            <a:extLst>
              <a:ext uri="{FF2B5EF4-FFF2-40B4-BE49-F238E27FC236}">
                <a16:creationId xmlns:a16="http://schemas.microsoft.com/office/drawing/2014/main" id="{44ADF0E5-BC5B-619B-385F-BA5C38DC2591}"/>
              </a:ext>
            </a:extLst>
          </p:cNvPr>
          <p:cNvSpPr txBox="1">
            <a:spLocks/>
          </p:cNvSpPr>
          <p:nvPr/>
        </p:nvSpPr>
        <p:spPr>
          <a:xfrm>
            <a:off x="2062425" y="3731726"/>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25%</a:t>
            </a:r>
          </a:p>
        </p:txBody>
      </p:sp>
      <p:sp>
        <p:nvSpPr>
          <p:cNvPr id="66" name="Text Placeholder 4">
            <a:extLst>
              <a:ext uri="{FF2B5EF4-FFF2-40B4-BE49-F238E27FC236}">
                <a16:creationId xmlns:a16="http://schemas.microsoft.com/office/drawing/2014/main" id="{36F8D577-128F-8E79-FA89-41C2A301FB84}"/>
              </a:ext>
            </a:extLst>
          </p:cNvPr>
          <p:cNvSpPr txBox="1">
            <a:spLocks/>
          </p:cNvSpPr>
          <p:nvPr/>
        </p:nvSpPr>
        <p:spPr>
          <a:xfrm>
            <a:off x="2446986" y="3817184"/>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1">
                <a:solidFill>
                  <a:schemeClr val="tx2"/>
                </a:solidFill>
              </a:rPr>
              <a:t>22%</a:t>
            </a:r>
          </a:p>
        </p:txBody>
      </p:sp>
      <p:sp>
        <p:nvSpPr>
          <p:cNvPr id="67" name="Rectangle 66">
            <a:extLst>
              <a:ext uri="{FF2B5EF4-FFF2-40B4-BE49-F238E27FC236}">
                <a16:creationId xmlns:a16="http://schemas.microsoft.com/office/drawing/2014/main" id="{137C827F-457B-0F44-5243-4E03E9421971}"/>
              </a:ext>
            </a:extLst>
          </p:cNvPr>
          <p:cNvSpPr/>
          <p:nvPr/>
        </p:nvSpPr>
        <p:spPr>
          <a:xfrm>
            <a:off x="4437121" y="3910465"/>
            <a:ext cx="257960" cy="794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93D16B-0BBC-D927-9673-9B9B027D4E5F}"/>
              </a:ext>
            </a:extLst>
          </p:cNvPr>
          <p:cNvSpPr/>
          <p:nvPr/>
        </p:nvSpPr>
        <p:spPr>
          <a:xfrm>
            <a:off x="4044081" y="3609911"/>
            <a:ext cx="257960" cy="1095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021BA09-79D7-4635-DB0B-8A670530DC25}"/>
              </a:ext>
            </a:extLst>
          </p:cNvPr>
          <p:cNvSpPr/>
          <p:nvPr/>
        </p:nvSpPr>
        <p:spPr>
          <a:xfrm>
            <a:off x="4830294" y="4119084"/>
            <a:ext cx="257960" cy="5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0B7E666-2FDB-FB77-7BFD-39B116C7400C}"/>
              </a:ext>
            </a:extLst>
          </p:cNvPr>
          <p:cNvSpPr/>
          <p:nvPr/>
        </p:nvSpPr>
        <p:spPr>
          <a:xfrm>
            <a:off x="5214855" y="4119084"/>
            <a:ext cx="257960" cy="586200"/>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Placeholder 4">
            <a:extLst>
              <a:ext uri="{FF2B5EF4-FFF2-40B4-BE49-F238E27FC236}">
                <a16:creationId xmlns:a16="http://schemas.microsoft.com/office/drawing/2014/main" id="{E7E903A4-8EDA-7C50-EBB6-8566B6CB4F77}"/>
              </a:ext>
            </a:extLst>
          </p:cNvPr>
          <p:cNvSpPr txBox="1">
            <a:spLocks/>
          </p:cNvSpPr>
          <p:nvPr/>
        </p:nvSpPr>
        <p:spPr>
          <a:xfrm>
            <a:off x="3976683"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2001</a:t>
            </a:r>
          </a:p>
        </p:txBody>
      </p:sp>
      <p:sp>
        <p:nvSpPr>
          <p:cNvPr id="75" name="Text Placeholder 4">
            <a:extLst>
              <a:ext uri="{FF2B5EF4-FFF2-40B4-BE49-F238E27FC236}">
                <a16:creationId xmlns:a16="http://schemas.microsoft.com/office/drawing/2014/main" id="{03A69091-1028-0457-ECAD-2F5B1CB4234A}"/>
              </a:ext>
            </a:extLst>
          </p:cNvPr>
          <p:cNvSpPr txBox="1">
            <a:spLocks/>
          </p:cNvSpPr>
          <p:nvPr/>
        </p:nvSpPr>
        <p:spPr>
          <a:xfrm>
            <a:off x="4361244"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2007</a:t>
            </a:r>
          </a:p>
        </p:txBody>
      </p:sp>
      <p:sp>
        <p:nvSpPr>
          <p:cNvPr id="76" name="Text Placeholder 4">
            <a:extLst>
              <a:ext uri="{FF2B5EF4-FFF2-40B4-BE49-F238E27FC236}">
                <a16:creationId xmlns:a16="http://schemas.microsoft.com/office/drawing/2014/main" id="{2179D3A8-CD5A-4F78-6913-C23961B4A5B9}"/>
              </a:ext>
            </a:extLst>
          </p:cNvPr>
          <p:cNvSpPr txBox="1">
            <a:spLocks/>
          </p:cNvSpPr>
          <p:nvPr/>
        </p:nvSpPr>
        <p:spPr>
          <a:xfrm>
            <a:off x="4762896"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2012</a:t>
            </a:r>
          </a:p>
        </p:txBody>
      </p:sp>
      <p:sp>
        <p:nvSpPr>
          <p:cNvPr id="77" name="Text Placeholder 4">
            <a:extLst>
              <a:ext uri="{FF2B5EF4-FFF2-40B4-BE49-F238E27FC236}">
                <a16:creationId xmlns:a16="http://schemas.microsoft.com/office/drawing/2014/main" id="{E3580318-62C8-4892-98DB-8378C88F893E}"/>
              </a:ext>
            </a:extLst>
          </p:cNvPr>
          <p:cNvSpPr txBox="1">
            <a:spLocks/>
          </p:cNvSpPr>
          <p:nvPr/>
        </p:nvSpPr>
        <p:spPr>
          <a:xfrm>
            <a:off x="5147457"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2019</a:t>
            </a:r>
          </a:p>
        </p:txBody>
      </p:sp>
      <p:sp>
        <p:nvSpPr>
          <p:cNvPr id="78" name="Text Placeholder 4">
            <a:extLst>
              <a:ext uri="{FF2B5EF4-FFF2-40B4-BE49-F238E27FC236}">
                <a16:creationId xmlns:a16="http://schemas.microsoft.com/office/drawing/2014/main" id="{26AE2D16-BC20-CAC9-BFEB-3446C7DEDD3C}"/>
              </a:ext>
            </a:extLst>
          </p:cNvPr>
          <p:cNvSpPr txBox="1">
            <a:spLocks/>
          </p:cNvSpPr>
          <p:nvPr/>
        </p:nvSpPr>
        <p:spPr>
          <a:xfrm>
            <a:off x="3976683" y="3618422"/>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7%</a:t>
            </a:r>
          </a:p>
        </p:txBody>
      </p:sp>
      <p:sp>
        <p:nvSpPr>
          <p:cNvPr id="79" name="Text Placeholder 4">
            <a:extLst>
              <a:ext uri="{FF2B5EF4-FFF2-40B4-BE49-F238E27FC236}">
                <a16:creationId xmlns:a16="http://schemas.microsoft.com/office/drawing/2014/main" id="{36D74BA6-4C90-DC76-71B7-7E09F57E65A7}"/>
              </a:ext>
            </a:extLst>
          </p:cNvPr>
          <p:cNvSpPr txBox="1">
            <a:spLocks/>
          </p:cNvSpPr>
          <p:nvPr/>
        </p:nvSpPr>
        <p:spPr>
          <a:xfrm>
            <a:off x="4369789" y="3904697"/>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5%</a:t>
            </a:r>
          </a:p>
        </p:txBody>
      </p:sp>
      <p:sp>
        <p:nvSpPr>
          <p:cNvPr id="80" name="Text Placeholder 4">
            <a:extLst>
              <a:ext uri="{FF2B5EF4-FFF2-40B4-BE49-F238E27FC236}">
                <a16:creationId xmlns:a16="http://schemas.microsoft.com/office/drawing/2014/main" id="{37E42AE6-3A00-4DEA-6AA5-A186ACA29C9D}"/>
              </a:ext>
            </a:extLst>
          </p:cNvPr>
          <p:cNvSpPr txBox="1">
            <a:spLocks/>
          </p:cNvSpPr>
          <p:nvPr/>
        </p:nvSpPr>
        <p:spPr>
          <a:xfrm>
            <a:off x="4762896" y="412556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4%</a:t>
            </a:r>
          </a:p>
        </p:txBody>
      </p:sp>
      <p:sp>
        <p:nvSpPr>
          <p:cNvPr id="81" name="Text Placeholder 4">
            <a:extLst>
              <a:ext uri="{FF2B5EF4-FFF2-40B4-BE49-F238E27FC236}">
                <a16:creationId xmlns:a16="http://schemas.microsoft.com/office/drawing/2014/main" id="{E43EB4DD-4906-EAE2-6EB3-1CA42331F913}"/>
              </a:ext>
            </a:extLst>
          </p:cNvPr>
          <p:cNvSpPr txBox="1">
            <a:spLocks/>
          </p:cNvSpPr>
          <p:nvPr/>
        </p:nvSpPr>
        <p:spPr>
          <a:xfrm>
            <a:off x="5147457" y="4123339"/>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1">
                <a:solidFill>
                  <a:schemeClr val="tx2"/>
                </a:solidFill>
              </a:rPr>
              <a:t>4%</a:t>
            </a:r>
          </a:p>
        </p:txBody>
      </p:sp>
      <p:sp>
        <p:nvSpPr>
          <p:cNvPr id="85" name="Rectangle 84">
            <a:extLst>
              <a:ext uri="{FF2B5EF4-FFF2-40B4-BE49-F238E27FC236}">
                <a16:creationId xmlns:a16="http://schemas.microsoft.com/office/drawing/2014/main" id="{936223A3-C5F4-45AF-6E0D-1E5BC9D26CBC}"/>
              </a:ext>
            </a:extLst>
          </p:cNvPr>
          <p:cNvSpPr/>
          <p:nvPr/>
        </p:nvSpPr>
        <p:spPr>
          <a:xfrm>
            <a:off x="7094863" y="4273526"/>
            <a:ext cx="257960" cy="4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C2BDC77-59DF-24DE-8FCB-E571B80A8CA9}"/>
              </a:ext>
            </a:extLst>
          </p:cNvPr>
          <p:cNvSpPr/>
          <p:nvPr/>
        </p:nvSpPr>
        <p:spPr>
          <a:xfrm>
            <a:off x="6701823" y="3927845"/>
            <a:ext cx="257960" cy="777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B35ACB2-982B-2A6B-9FC6-FCFD1C664A1E}"/>
              </a:ext>
            </a:extLst>
          </p:cNvPr>
          <p:cNvSpPr/>
          <p:nvPr/>
        </p:nvSpPr>
        <p:spPr>
          <a:xfrm>
            <a:off x="7488036" y="4443812"/>
            <a:ext cx="257960" cy="261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E7FD956-4F0B-FA7E-9767-9108334E6B7A}"/>
              </a:ext>
            </a:extLst>
          </p:cNvPr>
          <p:cNvSpPr/>
          <p:nvPr/>
        </p:nvSpPr>
        <p:spPr>
          <a:xfrm>
            <a:off x="7872597" y="4588954"/>
            <a:ext cx="257960" cy="116329"/>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4">
            <a:extLst>
              <a:ext uri="{FF2B5EF4-FFF2-40B4-BE49-F238E27FC236}">
                <a16:creationId xmlns:a16="http://schemas.microsoft.com/office/drawing/2014/main" id="{6A37D560-065C-381D-34F3-92B15A068C08}"/>
              </a:ext>
            </a:extLst>
          </p:cNvPr>
          <p:cNvSpPr txBox="1">
            <a:spLocks/>
          </p:cNvSpPr>
          <p:nvPr/>
        </p:nvSpPr>
        <p:spPr>
          <a:xfrm>
            <a:off x="6634425"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2001</a:t>
            </a:r>
          </a:p>
        </p:txBody>
      </p:sp>
      <p:sp>
        <p:nvSpPr>
          <p:cNvPr id="90" name="Text Placeholder 4">
            <a:extLst>
              <a:ext uri="{FF2B5EF4-FFF2-40B4-BE49-F238E27FC236}">
                <a16:creationId xmlns:a16="http://schemas.microsoft.com/office/drawing/2014/main" id="{14547D82-8EF7-34F5-CD37-C90B00201C1E}"/>
              </a:ext>
            </a:extLst>
          </p:cNvPr>
          <p:cNvSpPr txBox="1">
            <a:spLocks/>
          </p:cNvSpPr>
          <p:nvPr/>
        </p:nvSpPr>
        <p:spPr>
          <a:xfrm>
            <a:off x="7018986"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2007</a:t>
            </a:r>
          </a:p>
        </p:txBody>
      </p:sp>
      <p:sp>
        <p:nvSpPr>
          <p:cNvPr id="91" name="Text Placeholder 4">
            <a:extLst>
              <a:ext uri="{FF2B5EF4-FFF2-40B4-BE49-F238E27FC236}">
                <a16:creationId xmlns:a16="http://schemas.microsoft.com/office/drawing/2014/main" id="{AB522BF9-8060-D8B5-EC00-47AF7611993D}"/>
              </a:ext>
            </a:extLst>
          </p:cNvPr>
          <p:cNvSpPr txBox="1">
            <a:spLocks/>
          </p:cNvSpPr>
          <p:nvPr/>
        </p:nvSpPr>
        <p:spPr>
          <a:xfrm>
            <a:off x="7420638"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2012</a:t>
            </a:r>
          </a:p>
        </p:txBody>
      </p:sp>
      <p:sp>
        <p:nvSpPr>
          <p:cNvPr id="92" name="Text Placeholder 4">
            <a:extLst>
              <a:ext uri="{FF2B5EF4-FFF2-40B4-BE49-F238E27FC236}">
                <a16:creationId xmlns:a16="http://schemas.microsoft.com/office/drawing/2014/main" id="{DB0E0656-F1B9-C017-32C4-B0DFB867EC64}"/>
              </a:ext>
            </a:extLst>
          </p:cNvPr>
          <p:cNvSpPr txBox="1">
            <a:spLocks/>
          </p:cNvSpPr>
          <p:nvPr/>
        </p:nvSpPr>
        <p:spPr>
          <a:xfrm>
            <a:off x="7805199"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2019</a:t>
            </a:r>
          </a:p>
        </p:txBody>
      </p:sp>
      <p:sp>
        <p:nvSpPr>
          <p:cNvPr id="93" name="Text Placeholder 4">
            <a:extLst>
              <a:ext uri="{FF2B5EF4-FFF2-40B4-BE49-F238E27FC236}">
                <a16:creationId xmlns:a16="http://schemas.microsoft.com/office/drawing/2014/main" id="{546A7F62-9A43-B3A0-7048-2B383B8765AA}"/>
              </a:ext>
            </a:extLst>
          </p:cNvPr>
          <p:cNvSpPr txBox="1">
            <a:spLocks/>
          </p:cNvSpPr>
          <p:nvPr/>
        </p:nvSpPr>
        <p:spPr>
          <a:xfrm>
            <a:off x="6634425" y="3920745"/>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15%</a:t>
            </a:r>
          </a:p>
        </p:txBody>
      </p:sp>
      <p:sp>
        <p:nvSpPr>
          <p:cNvPr id="94" name="Text Placeholder 4">
            <a:extLst>
              <a:ext uri="{FF2B5EF4-FFF2-40B4-BE49-F238E27FC236}">
                <a16:creationId xmlns:a16="http://schemas.microsoft.com/office/drawing/2014/main" id="{FBF2E950-8B7C-2F49-420C-28EE8A3D7234}"/>
              </a:ext>
            </a:extLst>
          </p:cNvPr>
          <p:cNvSpPr txBox="1">
            <a:spLocks/>
          </p:cNvSpPr>
          <p:nvPr/>
        </p:nvSpPr>
        <p:spPr>
          <a:xfrm>
            <a:off x="7027531" y="4271123"/>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8%</a:t>
            </a:r>
          </a:p>
        </p:txBody>
      </p:sp>
      <p:sp>
        <p:nvSpPr>
          <p:cNvPr id="95" name="Text Placeholder 4">
            <a:extLst>
              <a:ext uri="{FF2B5EF4-FFF2-40B4-BE49-F238E27FC236}">
                <a16:creationId xmlns:a16="http://schemas.microsoft.com/office/drawing/2014/main" id="{467B802F-2EEB-2CB3-52ED-B070B58F6225}"/>
              </a:ext>
            </a:extLst>
          </p:cNvPr>
          <p:cNvSpPr txBox="1">
            <a:spLocks/>
          </p:cNvSpPr>
          <p:nvPr/>
        </p:nvSpPr>
        <p:spPr>
          <a:xfrm>
            <a:off x="7420638" y="4447131"/>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bg2"/>
                </a:solidFill>
              </a:rPr>
              <a:t>5%</a:t>
            </a:r>
          </a:p>
        </p:txBody>
      </p:sp>
      <p:sp>
        <p:nvSpPr>
          <p:cNvPr id="96" name="Text Placeholder 4">
            <a:extLst>
              <a:ext uri="{FF2B5EF4-FFF2-40B4-BE49-F238E27FC236}">
                <a16:creationId xmlns:a16="http://schemas.microsoft.com/office/drawing/2014/main" id="{2B43BB52-016B-9C21-31F1-305D10925B0A}"/>
              </a:ext>
            </a:extLst>
          </p:cNvPr>
          <p:cNvSpPr txBox="1">
            <a:spLocks/>
          </p:cNvSpPr>
          <p:nvPr/>
        </p:nvSpPr>
        <p:spPr>
          <a:xfrm>
            <a:off x="7805199" y="4561972"/>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1">
                <a:solidFill>
                  <a:schemeClr val="tx2"/>
                </a:solidFill>
              </a:rPr>
              <a:t>2%</a:t>
            </a:r>
          </a:p>
        </p:txBody>
      </p:sp>
      <p:sp>
        <p:nvSpPr>
          <p:cNvPr id="99" name="Rectangle 98">
            <a:extLst>
              <a:ext uri="{FF2B5EF4-FFF2-40B4-BE49-F238E27FC236}">
                <a16:creationId xmlns:a16="http://schemas.microsoft.com/office/drawing/2014/main" id="{3E0C25E3-2404-BFBB-2472-C74EE255C5A5}"/>
              </a:ext>
            </a:extLst>
          </p:cNvPr>
          <p:cNvSpPr/>
          <p:nvPr/>
        </p:nvSpPr>
        <p:spPr>
          <a:xfrm>
            <a:off x="10538252" y="4412404"/>
            <a:ext cx="257960" cy="292880"/>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Placeholder 4">
            <a:extLst>
              <a:ext uri="{FF2B5EF4-FFF2-40B4-BE49-F238E27FC236}">
                <a16:creationId xmlns:a16="http://schemas.microsoft.com/office/drawing/2014/main" id="{32CB91C8-C6A8-1E3B-5D73-5B3363162606}"/>
              </a:ext>
            </a:extLst>
          </p:cNvPr>
          <p:cNvSpPr txBox="1">
            <a:spLocks/>
          </p:cNvSpPr>
          <p:nvPr/>
        </p:nvSpPr>
        <p:spPr>
          <a:xfrm>
            <a:off x="10470854" y="4773648"/>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chemeClr val="tx2"/>
                </a:solidFill>
              </a:rPr>
              <a:t>2019</a:t>
            </a:r>
          </a:p>
        </p:txBody>
      </p:sp>
      <p:sp>
        <p:nvSpPr>
          <p:cNvPr id="101" name="Text Placeholder 4">
            <a:extLst>
              <a:ext uri="{FF2B5EF4-FFF2-40B4-BE49-F238E27FC236}">
                <a16:creationId xmlns:a16="http://schemas.microsoft.com/office/drawing/2014/main" id="{433948AB-8548-9467-694F-8B4524489A45}"/>
              </a:ext>
            </a:extLst>
          </p:cNvPr>
          <p:cNvSpPr txBox="1">
            <a:spLocks/>
          </p:cNvSpPr>
          <p:nvPr/>
        </p:nvSpPr>
        <p:spPr>
          <a:xfrm>
            <a:off x="10470854" y="4412810"/>
            <a:ext cx="396000" cy="17874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1">
                <a:solidFill>
                  <a:schemeClr val="tx2"/>
                </a:solidFill>
              </a:rPr>
              <a:t>6%</a:t>
            </a:r>
          </a:p>
        </p:txBody>
      </p:sp>
      <p:sp>
        <p:nvSpPr>
          <p:cNvPr id="103" name="Rectangle 102">
            <a:extLst>
              <a:ext uri="{FF2B5EF4-FFF2-40B4-BE49-F238E27FC236}">
                <a16:creationId xmlns:a16="http://schemas.microsoft.com/office/drawing/2014/main" id="{C035E46F-57BA-7625-CC0C-1564CB3280A0}"/>
              </a:ext>
            </a:extLst>
          </p:cNvPr>
          <p:cNvSpPr/>
          <p:nvPr/>
        </p:nvSpPr>
        <p:spPr>
          <a:xfrm>
            <a:off x="10140696" y="5788152"/>
            <a:ext cx="1618488" cy="86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4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6" y="748844"/>
            <a:ext cx="4861785" cy="807002"/>
          </a:xfrm>
        </p:spPr>
        <p:txBody>
          <a:bodyPr/>
          <a:lstStyle/>
          <a:p>
            <a:r>
              <a:rPr lang="en-US">
                <a:solidFill>
                  <a:schemeClr val="tx2"/>
                </a:solidFill>
              </a:rPr>
              <a:t>Vaping statistics</a:t>
            </a:r>
          </a:p>
        </p:txBody>
      </p:sp>
      <p:sp>
        <p:nvSpPr>
          <p:cNvPr id="20" name="Text Placeholder 4">
            <a:extLst>
              <a:ext uri="{FF2B5EF4-FFF2-40B4-BE49-F238E27FC236}">
                <a16:creationId xmlns:a16="http://schemas.microsoft.com/office/drawing/2014/main" id="{2BC80034-6FA1-AADA-46DD-39D069FEE16D}"/>
              </a:ext>
            </a:extLst>
          </p:cNvPr>
          <p:cNvSpPr txBox="1">
            <a:spLocks/>
          </p:cNvSpPr>
          <p:nvPr/>
        </p:nvSpPr>
        <p:spPr>
          <a:xfrm>
            <a:off x="769798" y="6094742"/>
            <a:ext cx="5316833" cy="377196"/>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i="1">
                <a:solidFill>
                  <a:schemeClr val="tx2"/>
                </a:solidFill>
              </a:rPr>
              <a:t>Independent Scientific Committee on Drugs, 2014</a:t>
            </a:r>
          </a:p>
        </p:txBody>
      </p:sp>
      <p:sp>
        <p:nvSpPr>
          <p:cNvPr id="66" name="Rectangle 65">
            <a:extLst>
              <a:ext uri="{FF2B5EF4-FFF2-40B4-BE49-F238E27FC236}">
                <a16:creationId xmlns:a16="http://schemas.microsoft.com/office/drawing/2014/main" id="{0FA723D9-0042-4A87-6390-4A630E219A12}"/>
              </a:ext>
            </a:extLst>
          </p:cNvPr>
          <p:cNvSpPr/>
          <p:nvPr/>
        </p:nvSpPr>
        <p:spPr>
          <a:xfrm>
            <a:off x="788818" y="2100833"/>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6C667C0-008F-B6EA-7806-BF64E289072B}"/>
              </a:ext>
            </a:extLst>
          </p:cNvPr>
          <p:cNvSpPr/>
          <p:nvPr/>
        </p:nvSpPr>
        <p:spPr>
          <a:xfrm>
            <a:off x="4431409" y="2100833"/>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4D92A09-3F9C-F8B5-00D3-59C9F8E690F7}"/>
              </a:ext>
            </a:extLst>
          </p:cNvPr>
          <p:cNvSpPr/>
          <p:nvPr/>
        </p:nvSpPr>
        <p:spPr>
          <a:xfrm>
            <a:off x="8109790" y="2100833"/>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2">
            <a:extLst>
              <a:ext uri="{FF2B5EF4-FFF2-40B4-BE49-F238E27FC236}">
                <a16:creationId xmlns:a16="http://schemas.microsoft.com/office/drawing/2014/main" id="{CEB90A92-A3F3-29D6-D2E6-8CE010709584}"/>
              </a:ext>
            </a:extLst>
          </p:cNvPr>
          <p:cNvSpPr>
            <a:spLocks noGrp="1"/>
          </p:cNvSpPr>
          <p:nvPr>
            <p:ph type="body" sz="quarter" idx="14"/>
          </p:nvPr>
        </p:nvSpPr>
        <p:spPr>
          <a:xfrm>
            <a:off x="1329957" y="3664552"/>
            <a:ext cx="2312905" cy="523914"/>
          </a:xfrm>
        </p:spPr>
        <p:txBody>
          <a:bodyPr/>
          <a:lstStyle/>
          <a:p>
            <a:pPr marL="0" indent="0" algn="ctr">
              <a:buNone/>
            </a:pPr>
            <a:r>
              <a:rPr lang="en-US">
                <a:solidFill>
                  <a:schemeClr val="bg2"/>
                </a:solidFill>
              </a:rPr>
              <a:t>of year 10 students have tried vaping</a:t>
            </a:r>
          </a:p>
        </p:txBody>
      </p:sp>
      <p:sp>
        <p:nvSpPr>
          <p:cNvPr id="70" name="TextBox 69">
            <a:extLst>
              <a:ext uri="{FF2B5EF4-FFF2-40B4-BE49-F238E27FC236}">
                <a16:creationId xmlns:a16="http://schemas.microsoft.com/office/drawing/2014/main" id="{9023F3D4-48DF-EA2E-0322-DBA89D8B4825}"/>
              </a:ext>
            </a:extLst>
          </p:cNvPr>
          <p:cNvSpPr txBox="1"/>
          <p:nvPr/>
        </p:nvSpPr>
        <p:spPr>
          <a:xfrm>
            <a:off x="1631007" y="2803934"/>
            <a:ext cx="1710806" cy="584775"/>
          </a:xfrm>
          <a:prstGeom prst="rect">
            <a:avLst/>
          </a:prstGeom>
          <a:noFill/>
        </p:spPr>
        <p:txBody>
          <a:bodyPr wrap="square" rtlCol="0">
            <a:spAutoFit/>
          </a:bodyPr>
          <a:lstStyle/>
          <a:p>
            <a:pPr algn="ctr"/>
            <a:r>
              <a:rPr lang="en-US" sz="3200" b="1">
                <a:solidFill>
                  <a:schemeClr val="bg1"/>
                </a:solidFill>
                <a:latin typeface="Balgin SemiBold" pitchFamily="2" charset="77"/>
              </a:rPr>
              <a:t>42.7%</a:t>
            </a:r>
          </a:p>
        </p:txBody>
      </p:sp>
      <p:sp>
        <p:nvSpPr>
          <p:cNvPr id="71" name="Text Placeholder 2">
            <a:extLst>
              <a:ext uri="{FF2B5EF4-FFF2-40B4-BE49-F238E27FC236}">
                <a16:creationId xmlns:a16="http://schemas.microsoft.com/office/drawing/2014/main" id="{E972E5FF-9A44-1FE6-AFEB-EDA5EE4160E2}"/>
              </a:ext>
            </a:extLst>
          </p:cNvPr>
          <p:cNvSpPr txBox="1">
            <a:spLocks/>
          </p:cNvSpPr>
          <p:nvPr/>
        </p:nvSpPr>
        <p:spPr>
          <a:xfrm>
            <a:off x="5070603" y="3664552"/>
            <a:ext cx="2050793" cy="546658"/>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t>of year 10 students vape daily</a:t>
            </a:r>
          </a:p>
        </p:txBody>
      </p:sp>
      <p:sp>
        <p:nvSpPr>
          <p:cNvPr id="72" name="TextBox 71">
            <a:extLst>
              <a:ext uri="{FF2B5EF4-FFF2-40B4-BE49-F238E27FC236}">
                <a16:creationId xmlns:a16="http://schemas.microsoft.com/office/drawing/2014/main" id="{E0DAB623-F8B8-E4E3-FF44-44FE53ED380D}"/>
              </a:ext>
            </a:extLst>
          </p:cNvPr>
          <p:cNvSpPr txBox="1"/>
          <p:nvPr/>
        </p:nvSpPr>
        <p:spPr>
          <a:xfrm>
            <a:off x="5303107" y="2770568"/>
            <a:ext cx="1585786" cy="584775"/>
          </a:xfrm>
          <a:prstGeom prst="rect">
            <a:avLst/>
          </a:prstGeom>
          <a:noFill/>
        </p:spPr>
        <p:txBody>
          <a:bodyPr wrap="square" rtlCol="0">
            <a:spAutoFit/>
          </a:bodyPr>
          <a:lstStyle/>
          <a:p>
            <a:pPr algn="ctr"/>
            <a:r>
              <a:rPr lang="en-US" sz="3200" b="1">
                <a:solidFill>
                  <a:schemeClr val="bg1"/>
                </a:solidFill>
                <a:latin typeface="Balgin SemiBold" pitchFamily="2" charset="77"/>
              </a:rPr>
              <a:t>9.6%</a:t>
            </a:r>
          </a:p>
        </p:txBody>
      </p:sp>
      <p:sp>
        <p:nvSpPr>
          <p:cNvPr id="73" name="Text Placeholder 2">
            <a:extLst>
              <a:ext uri="{FF2B5EF4-FFF2-40B4-BE49-F238E27FC236}">
                <a16:creationId xmlns:a16="http://schemas.microsoft.com/office/drawing/2014/main" id="{D7B3BDF4-E38F-6138-9F05-42DB9EBE6E7B}"/>
              </a:ext>
            </a:extLst>
          </p:cNvPr>
          <p:cNvSpPr txBox="1">
            <a:spLocks/>
          </p:cNvSpPr>
          <p:nvPr/>
        </p:nvSpPr>
        <p:spPr>
          <a:xfrm>
            <a:off x="8396491" y="3664552"/>
            <a:ext cx="2825315" cy="777218"/>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t>of year 10 students that had never smoked tobacco, now vape daily</a:t>
            </a:r>
          </a:p>
        </p:txBody>
      </p:sp>
      <p:sp>
        <p:nvSpPr>
          <p:cNvPr id="74" name="TextBox 73">
            <a:extLst>
              <a:ext uri="{FF2B5EF4-FFF2-40B4-BE49-F238E27FC236}">
                <a16:creationId xmlns:a16="http://schemas.microsoft.com/office/drawing/2014/main" id="{31ED0303-FF64-20D4-6E21-AB196CFC9332}"/>
              </a:ext>
            </a:extLst>
          </p:cNvPr>
          <p:cNvSpPr txBox="1"/>
          <p:nvPr/>
        </p:nvSpPr>
        <p:spPr>
          <a:xfrm>
            <a:off x="9044541" y="2803934"/>
            <a:ext cx="1393205" cy="584775"/>
          </a:xfrm>
          <a:prstGeom prst="rect">
            <a:avLst/>
          </a:prstGeom>
          <a:noFill/>
        </p:spPr>
        <p:txBody>
          <a:bodyPr wrap="square" rtlCol="0">
            <a:spAutoFit/>
          </a:bodyPr>
          <a:lstStyle/>
          <a:p>
            <a:pPr algn="ctr"/>
            <a:r>
              <a:rPr lang="en-US" sz="3200" b="1">
                <a:solidFill>
                  <a:schemeClr val="bg1"/>
                </a:solidFill>
                <a:latin typeface="Balgin SemiBold" pitchFamily="2" charset="77"/>
              </a:rPr>
              <a:t>3%</a:t>
            </a:r>
          </a:p>
        </p:txBody>
      </p:sp>
      <p:sp>
        <p:nvSpPr>
          <p:cNvPr id="75" name="Text Placeholder 2">
            <a:extLst>
              <a:ext uri="{FF2B5EF4-FFF2-40B4-BE49-F238E27FC236}">
                <a16:creationId xmlns:a16="http://schemas.microsoft.com/office/drawing/2014/main" id="{13C5AB7E-331F-CDE2-E82D-DFF9261CC2E6}"/>
              </a:ext>
            </a:extLst>
          </p:cNvPr>
          <p:cNvSpPr txBox="1">
            <a:spLocks/>
          </p:cNvSpPr>
          <p:nvPr/>
        </p:nvSpPr>
        <p:spPr>
          <a:xfrm>
            <a:off x="765608" y="5774929"/>
            <a:ext cx="8468485" cy="313693"/>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a:t>Keep in mind that cigarettes are about </a:t>
            </a:r>
            <a:r>
              <a:rPr lang="en-US" sz="1800" b="1"/>
              <a:t>95% more harmful </a:t>
            </a:r>
            <a:r>
              <a:rPr lang="en-US" sz="1800"/>
              <a:t>than vapes.</a:t>
            </a:r>
          </a:p>
        </p:txBody>
      </p:sp>
    </p:spTree>
    <p:extLst>
      <p:ext uri="{BB962C8B-B14F-4D97-AF65-F5344CB8AC3E}">
        <p14:creationId xmlns:p14="http://schemas.microsoft.com/office/powerpoint/2010/main" val="84347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B86D1FB-F3FF-2253-7470-FA5713097086}"/>
              </a:ext>
            </a:extLst>
          </p:cNvPr>
          <p:cNvSpPr txBox="1">
            <a:spLocks/>
          </p:cNvSpPr>
          <p:nvPr/>
        </p:nvSpPr>
        <p:spPr>
          <a:xfrm>
            <a:off x="679205" y="4658560"/>
            <a:ext cx="3555891" cy="16740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600">
                <a:solidFill>
                  <a:schemeClr val="bg2"/>
                </a:solidFill>
                <a:latin typeface="Azo Sans" panose="02000000000000000000" pitchFamily="2" charset="77"/>
              </a:rPr>
              <a:t>of New Zealand secondary school students used substances at levels that were “likely to cause significant current harm and may cause long term problems.”</a:t>
            </a:r>
          </a:p>
        </p:txBody>
      </p:sp>
      <p:sp>
        <p:nvSpPr>
          <p:cNvPr id="22" name="Text Placeholder 2">
            <a:extLst>
              <a:ext uri="{FF2B5EF4-FFF2-40B4-BE49-F238E27FC236}">
                <a16:creationId xmlns:a16="http://schemas.microsoft.com/office/drawing/2014/main" id="{9EECBBF1-0F31-F0FA-2862-B9618ED4B7F8}"/>
              </a:ext>
            </a:extLst>
          </p:cNvPr>
          <p:cNvSpPr>
            <a:spLocks noGrp="1"/>
          </p:cNvSpPr>
          <p:nvPr>
            <p:ph type="body" sz="quarter" idx="13"/>
          </p:nvPr>
        </p:nvSpPr>
        <p:spPr>
          <a:xfrm>
            <a:off x="679205" y="748842"/>
            <a:ext cx="8833285" cy="2512973"/>
          </a:xfrm>
        </p:spPr>
        <p:txBody>
          <a:bodyPr/>
          <a:lstStyle/>
          <a:p>
            <a:r>
              <a:rPr lang="en-US"/>
              <a:t>Although use of alcohol and other drugs at harmful levels is rare, </a:t>
            </a:r>
            <a:r>
              <a:rPr lang="en-US">
                <a:solidFill>
                  <a:schemeClr val="accent3"/>
                </a:solidFill>
              </a:rPr>
              <a:t>we still need to reach the students that use them.</a:t>
            </a:r>
          </a:p>
        </p:txBody>
      </p:sp>
      <p:sp>
        <p:nvSpPr>
          <p:cNvPr id="24" name="Text Placeholder 2">
            <a:extLst>
              <a:ext uri="{FF2B5EF4-FFF2-40B4-BE49-F238E27FC236}">
                <a16:creationId xmlns:a16="http://schemas.microsoft.com/office/drawing/2014/main" id="{3DBC3478-BAE0-107F-F0D9-BAADE25FC625}"/>
              </a:ext>
            </a:extLst>
          </p:cNvPr>
          <p:cNvSpPr txBox="1">
            <a:spLocks/>
          </p:cNvSpPr>
          <p:nvPr/>
        </p:nvSpPr>
        <p:spPr>
          <a:xfrm>
            <a:off x="5060136" y="4658560"/>
            <a:ext cx="3555891" cy="14505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600">
                <a:solidFill>
                  <a:schemeClr val="bg2"/>
                </a:solidFill>
                <a:latin typeface="Azo Sans" panose="02000000000000000000" pitchFamily="2" charset="77"/>
              </a:rPr>
              <a:t>of the people in New Zealand who experience alcohol dependence would have developed it by the time they were 19 years of age.</a:t>
            </a:r>
          </a:p>
        </p:txBody>
      </p:sp>
      <p:sp>
        <p:nvSpPr>
          <p:cNvPr id="25" name="Text Placeholder 2">
            <a:extLst>
              <a:ext uri="{FF2B5EF4-FFF2-40B4-BE49-F238E27FC236}">
                <a16:creationId xmlns:a16="http://schemas.microsoft.com/office/drawing/2014/main" id="{0EEB2B58-5AAD-26FD-2403-1D30756426B0}"/>
              </a:ext>
            </a:extLst>
          </p:cNvPr>
          <p:cNvSpPr txBox="1">
            <a:spLocks/>
          </p:cNvSpPr>
          <p:nvPr/>
        </p:nvSpPr>
        <p:spPr>
          <a:xfrm>
            <a:off x="679205" y="3786204"/>
            <a:ext cx="1381607" cy="87524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2"/>
                </a:solidFill>
                <a:latin typeface="Balgin SemiBold"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11%</a:t>
            </a:r>
          </a:p>
        </p:txBody>
      </p:sp>
      <p:sp>
        <p:nvSpPr>
          <p:cNvPr id="26" name="Text Placeholder 2">
            <a:extLst>
              <a:ext uri="{FF2B5EF4-FFF2-40B4-BE49-F238E27FC236}">
                <a16:creationId xmlns:a16="http://schemas.microsoft.com/office/drawing/2014/main" id="{7519558E-B3D6-B9DD-2CE5-1FDFAF9628C0}"/>
              </a:ext>
            </a:extLst>
          </p:cNvPr>
          <p:cNvSpPr txBox="1">
            <a:spLocks/>
          </p:cNvSpPr>
          <p:nvPr/>
        </p:nvSpPr>
        <p:spPr>
          <a:xfrm>
            <a:off x="5060136" y="3783317"/>
            <a:ext cx="1381607" cy="87524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2"/>
                </a:solidFill>
                <a:latin typeface="Balgin SemiBold"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50%</a:t>
            </a:r>
          </a:p>
        </p:txBody>
      </p:sp>
    </p:spTree>
    <p:extLst>
      <p:ext uri="{BB962C8B-B14F-4D97-AF65-F5344CB8AC3E}">
        <p14:creationId xmlns:p14="http://schemas.microsoft.com/office/powerpoint/2010/main" val="184129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E3310F-7624-7149-3506-AE7E3A3E1EA2}"/>
              </a:ext>
            </a:extLst>
          </p:cNvPr>
          <p:cNvSpPr>
            <a:spLocks noGrp="1"/>
          </p:cNvSpPr>
          <p:nvPr>
            <p:ph type="body" sz="quarter" idx="10"/>
          </p:nvPr>
        </p:nvSpPr>
        <p:spPr>
          <a:xfrm>
            <a:off x="2272660" y="2242121"/>
            <a:ext cx="7646680" cy="2128100"/>
          </a:xfrm>
        </p:spPr>
        <p:txBody>
          <a:bodyPr/>
          <a:lstStyle/>
          <a:p>
            <a:r>
              <a:rPr lang="en-US"/>
              <a:t>Protective factors, connection, and long-term patterns</a:t>
            </a:r>
          </a:p>
        </p:txBody>
      </p:sp>
    </p:spTree>
    <p:extLst>
      <p:ext uri="{BB962C8B-B14F-4D97-AF65-F5344CB8AC3E}">
        <p14:creationId xmlns:p14="http://schemas.microsoft.com/office/powerpoint/2010/main" val="201654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C53F41-5A3C-CB60-A1DB-D55AF65C1A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4" name="Rectangle 13">
            <a:extLst>
              <a:ext uri="{FF2B5EF4-FFF2-40B4-BE49-F238E27FC236}">
                <a16:creationId xmlns:a16="http://schemas.microsoft.com/office/drawing/2014/main" id="{74BCA3DB-75B9-D9A7-D0CC-445EA0DEB86B}"/>
              </a:ext>
            </a:extLst>
          </p:cNvPr>
          <p:cNvSpPr/>
          <p:nvPr/>
        </p:nvSpPr>
        <p:spPr>
          <a:xfrm>
            <a:off x="0" y="-1"/>
            <a:ext cx="12192000" cy="6858000"/>
          </a:xfrm>
          <a:prstGeom prst="rect">
            <a:avLst/>
          </a:prstGeom>
          <a:solidFill>
            <a:schemeClr val="tx2">
              <a:lumMod val="50000"/>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0929D25-1518-E518-5013-9C9667D90A73}"/>
              </a:ext>
            </a:extLst>
          </p:cNvPr>
          <p:cNvSpPr>
            <a:spLocks noGrp="1"/>
          </p:cNvSpPr>
          <p:nvPr>
            <p:ph type="body" sz="quarter" idx="13"/>
          </p:nvPr>
        </p:nvSpPr>
        <p:spPr>
          <a:xfrm>
            <a:off x="679205" y="748843"/>
            <a:ext cx="5753679" cy="1220634"/>
          </a:xfrm>
        </p:spPr>
        <p:txBody>
          <a:bodyPr/>
          <a:lstStyle/>
          <a:p>
            <a:r>
              <a:rPr lang="en-US">
                <a:solidFill>
                  <a:schemeClr val="bg1"/>
                </a:solidFill>
              </a:rPr>
              <a:t>Protective and risk factors</a:t>
            </a:r>
          </a:p>
        </p:txBody>
      </p:sp>
      <p:sp>
        <p:nvSpPr>
          <p:cNvPr id="5" name="Text Placeholder 4">
            <a:extLst>
              <a:ext uri="{FF2B5EF4-FFF2-40B4-BE49-F238E27FC236}">
                <a16:creationId xmlns:a16="http://schemas.microsoft.com/office/drawing/2014/main" id="{8436824E-B096-FB90-B5CA-1A44CC31F0D8}"/>
              </a:ext>
            </a:extLst>
          </p:cNvPr>
          <p:cNvSpPr>
            <a:spLocks noGrp="1"/>
          </p:cNvSpPr>
          <p:nvPr>
            <p:ph type="body" sz="quarter" idx="15"/>
          </p:nvPr>
        </p:nvSpPr>
        <p:spPr>
          <a:xfrm>
            <a:off x="679205" y="2270919"/>
            <a:ext cx="5168142" cy="638536"/>
          </a:xfrm>
        </p:spPr>
        <p:txBody>
          <a:bodyPr/>
          <a:lstStyle/>
          <a:p>
            <a:r>
              <a:rPr lang="en-US" sz="2400">
                <a:solidFill>
                  <a:schemeClr val="bg1"/>
                </a:solidFill>
              </a:rPr>
              <a:t>Protective factors buffer against the effects of risk factors</a:t>
            </a:r>
          </a:p>
        </p:txBody>
      </p:sp>
      <p:pic>
        <p:nvPicPr>
          <p:cNvPr id="3" name="Picture 2">
            <a:extLst>
              <a:ext uri="{FF2B5EF4-FFF2-40B4-BE49-F238E27FC236}">
                <a16:creationId xmlns:a16="http://schemas.microsoft.com/office/drawing/2014/main" id="{9FA82CD4-CBAF-9DC2-B1E8-E354D53E661F}"/>
              </a:ext>
            </a:extLst>
          </p:cNvPr>
          <p:cNvPicPr>
            <a:picLocks noChangeAspect="1"/>
          </p:cNvPicPr>
          <p:nvPr/>
        </p:nvPicPr>
        <p:blipFill>
          <a:blip r:embed="rId3"/>
          <a:stretch>
            <a:fillRect/>
          </a:stretch>
        </p:blipFill>
        <p:spPr>
          <a:xfrm>
            <a:off x="7472005" y="309615"/>
            <a:ext cx="4430534" cy="6269766"/>
          </a:xfrm>
          <a:prstGeom prst="rect">
            <a:avLst/>
          </a:prstGeom>
          <a:solidFill>
            <a:schemeClr val="bg1"/>
          </a:solidFill>
        </p:spPr>
      </p:pic>
    </p:spTree>
    <p:extLst>
      <p:ext uri="{BB962C8B-B14F-4D97-AF65-F5344CB8AC3E}">
        <p14:creationId xmlns:p14="http://schemas.microsoft.com/office/powerpoint/2010/main" val="180371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AEE9D0-9208-6D02-343F-8AA2537EB9BC}"/>
              </a:ext>
            </a:extLst>
          </p:cNvPr>
          <p:cNvSpPr/>
          <p:nvPr/>
        </p:nvSpPr>
        <p:spPr>
          <a:xfrm>
            <a:off x="0" y="-100584"/>
            <a:ext cx="6181344" cy="7168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4414C37-8A41-2E30-CD3F-79E3921830E3}"/>
              </a:ext>
            </a:extLst>
          </p:cNvPr>
          <p:cNvSpPr>
            <a:spLocks noGrp="1"/>
          </p:cNvSpPr>
          <p:nvPr>
            <p:ph type="body" sz="quarter" idx="13"/>
          </p:nvPr>
        </p:nvSpPr>
        <p:spPr>
          <a:xfrm>
            <a:off x="586216" y="3090328"/>
            <a:ext cx="4884687" cy="2597550"/>
          </a:xfrm>
        </p:spPr>
        <p:txBody>
          <a:bodyPr/>
          <a:lstStyle/>
          <a:p>
            <a:r>
              <a:rPr lang="en-US" sz="3200"/>
              <a:t>Engage or reengage young people in supportive environments and positive activities</a:t>
            </a:r>
          </a:p>
        </p:txBody>
      </p:sp>
      <p:pic>
        <p:nvPicPr>
          <p:cNvPr id="10" name="Picture Placeholder 9">
            <a:extLst>
              <a:ext uri="{FF2B5EF4-FFF2-40B4-BE49-F238E27FC236}">
                <a16:creationId xmlns:a16="http://schemas.microsoft.com/office/drawing/2014/main" id="{2F9D0F1A-ADD4-7B92-17D6-7CABBE8752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8" name="Text Placeholder 5">
            <a:extLst>
              <a:ext uri="{FF2B5EF4-FFF2-40B4-BE49-F238E27FC236}">
                <a16:creationId xmlns:a16="http://schemas.microsoft.com/office/drawing/2014/main" id="{6A8FE5EC-84ED-AB6A-C012-C373C0C4F935}"/>
              </a:ext>
            </a:extLst>
          </p:cNvPr>
          <p:cNvSpPr txBox="1">
            <a:spLocks/>
          </p:cNvSpPr>
          <p:nvPr/>
        </p:nvSpPr>
        <p:spPr>
          <a:xfrm>
            <a:off x="586216" y="5687878"/>
            <a:ext cx="4884687" cy="67576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solidFill>
                <a:latin typeface="Balgin SemiBold"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latin typeface="Azo Sans" panose="02000000000000000000" pitchFamily="2" charset="77"/>
              </a:rPr>
              <a:t>This can even be helpful for young people who do not want to make changes.</a:t>
            </a:r>
          </a:p>
        </p:txBody>
      </p:sp>
      <p:sp>
        <p:nvSpPr>
          <p:cNvPr id="11" name="Rectangle 10">
            <a:extLst>
              <a:ext uri="{FF2B5EF4-FFF2-40B4-BE49-F238E27FC236}">
                <a16:creationId xmlns:a16="http://schemas.microsoft.com/office/drawing/2014/main" id="{0CE46D00-0445-A41E-8341-AE972065BC97}"/>
              </a:ext>
            </a:extLst>
          </p:cNvPr>
          <p:cNvSpPr/>
          <p:nvPr/>
        </p:nvSpPr>
        <p:spPr>
          <a:xfrm rot="18900000">
            <a:off x="3083183" y="-3675457"/>
            <a:ext cx="6007100" cy="600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DC3BEF-4684-09F0-A5AE-F9A1C7763B86}"/>
              </a:ext>
            </a:extLst>
          </p:cNvPr>
          <p:cNvSpPr>
            <a:spLocks noGrp="1"/>
          </p:cNvSpPr>
          <p:nvPr>
            <p:ph type="body" sz="quarter" idx="10"/>
          </p:nvPr>
        </p:nvSpPr>
        <p:spPr>
          <a:xfrm>
            <a:off x="2272660" y="2790458"/>
            <a:ext cx="7646680" cy="1277083"/>
          </a:xfrm>
        </p:spPr>
        <p:txBody>
          <a:bodyPr/>
          <a:lstStyle/>
          <a:p>
            <a:r>
              <a:rPr lang="en-US"/>
              <a:t>Relevant facts about alcohol and other drugs</a:t>
            </a:r>
          </a:p>
        </p:txBody>
      </p:sp>
    </p:spTree>
    <p:extLst>
      <p:ext uri="{BB962C8B-B14F-4D97-AF65-F5344CB8AC3E}">
        <p14:creationId xmlns:p14="http://schemas.microsoft.com/office/powerpoint/2010/main" val="280206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67EDC2-DE55-F616-0FD8-BC8D89C6F3BA}"/>
              </a:ext>
            </a:extLst>
          </p:cNvPr>
          <p:cNvSpPr>
            <a:spLocks noGrp="1"/>
          </p:cNvSpPr>
          <p:nvPr>
            <p:ph type="body" sz="quarter" idx="13"/>
          </p:nvPr>
        </p:nvSpPr>
        <p:spPr>
          <a:xfrm>
            <a:off x="679205" y="748843"/>
            <a:ext cx="7705378" cy="1389923"/>
          </a:xfrm>
        </p:spPr>
        <p:txBody>
          <a:bodyPr/>
          <a:lstStyle/>
          <a:p>
            <a:r>
              <a:rPr lang="en-US">
                <a:solidFill>
                  <a:schemeClr val="tx2"/>
                </a:solidFill>
              </a:rPr>
              <a:t>What are the </a:t>
            </a:r>
            <a:r>
              <a:rPr lang="en-US"/>
              <a:t>general risks </a:t>
            </a:r>
            <a:r>
              <a:rPr lang="en-US">
                <a:solidFill>
                  <a:schemeClr val="tx2"/>
                </a:solidFill>
              </a:rPr>
              <a:t>for each category?</a:t>
            </a:r>
          </a:p>
        </p:txBody>
      </p:sp>
      <p:sp>
        <p:nvSpPr>
          <p:cNvPr id="9" name="Text Placeholder 4">
            <a:extLst>
              <a:ext uri="{FF2B5EF4-FFF2-40B4-BE49-F238E27FC236}">
                <a16:creationId xmlns:a16="http://schemas.microsoft.com/office/drawing/2014/main" id="{4A9EC7FE-B035-35BB-0F64-E0E966ECFA77}"/>
              </a:ext>
            </a:extLst>
          </p:cNvPr>
          <p:cNvSpPr txBox="1">
            <a:spLocks/>
          </p:cNvSpPr>
          <p:nvPr/>
        </p:nvSpPr>
        <p:spPr>
          <a:xfrm>
            <a:off x="679205" y="2147844"/>
            <a:ext cx="4561011" cy="379291"/>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Or mixing between categories?</a:t>
            </a:r>
          </a:p>
        </p:txBody>
      </p:sp>
      <p:sp>
        <p:nvSpPr>
          <p:cNvPr id="10" name="Rectangle 9">
            <a:extLst>
              <a:ext uri="{FF2B5EF4-FFF2-40B4-BE49-F238E27FC236}">
                <a16:creationId xmlns:a16="http://schemas.microsoft.com/office/drawing/2014/main" id="{80916065-CA6A-947D-32B0-29F1FC7084D4}"/>
              </a:ext>
            </a:extLst>
          </p:cNvPr>
          <p:cNvSpPr/>
          <p:nvPr/>
        </p:nvSpPr>
        <p:spPr>
          <a:xfrm>
            <a:off x="788818" y="3181471"/>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C0B3CE-B155-9D08-80C2-FE4C09387385}"/>
              </a:ext>
            </a:extLst>
          </p:cNvPr>
          <p:cNvSpPr/>
          <p:nvPr/>
        </p:nvSpPr>
        <p:spPr>
          <a:xfrm>
            <a:off x="4462405" y="3181471"/>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432C1C-5AC1-2323-275F-BD93AE2D1E03}"/>
              </a:ext>
            </a:extLst>
          </p:cNvPr>
          <p:cNvSpPr/>
          <p:nvPr/>
        </p:nvSpPr>
        <p:spPr>
          <a:xfrm>
            <a:off x="8140786" y="3181471"/>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76727236-9369-F7E2-7DB4-147F29507A81}"/>
              </a:ext>
            </a:extLst>
          </p:cNvPr>
          <p:cNvSpPr>
            <a:spLocks noGrp="1"/>
          </p:cNvSpPr>
          <p:nvPr>
            <p:ph type="body" sz="quarter" idx="14"/>
          </p:nvPr>
        </p:nvSpPr>
        <p:spPr>
          <a:xfrm>
            <a:off x="1521676" y="5576711"/>
            <a:ext cx="1933003" cy="313282"/>
          </a:xfrm>
        </p:spPr>
        <p:txBody>
          <a:bodyPr/>
          <a:lstStyle/>
          <a:p>
            <a:pPr marL="0" indent="0" algn="ctr">
              <a:buNone/>
            </a:pPr>
            <a:r>
              <a:rPr lang="en-US" sz="1400">
                <a:solidFill>
                  <a:schemeClr val="bg2"/>
                </a:solidFill>
              </a:rPr>
              <a:t>Sleepy</a:t>
            </a:r>
          </a:p>
        </p:txBody>
      </p:sp>
      <p:sp>
        <p:nvSpPr>
          <p:cNvPr id="14" name="TextBox 13">
            <a:extLst>
              <a:ext uri="{FF2B5EF4-FFF2-40B4-BE49-F238E27FC236}">
                <a16:creationId xmlns:a16="http://schemas.microsoft.com/office/drawing/2014/main" id="{F68A20CA-8339-2D14-055E-94079730EB6E}"/>
              </a:ext>
            </a:extLst>
          </p:cNvPr>
          <p:cNvSpPr txBox="1"/>
          <p:nvPr/>
        </p:nvSpPr>
        <p:spPr>
          <a:xfrm>
            <a:off x="1306516" y="3665339"/>
            <a:ext cx="2363321" cy="461665"/>
          </a:xfrm>
          <a:prstGeom prst="rect">
            <a:avLst/>
          </a:prstGeom>
          <a:noFill/>
        </p:spPr>
        <p:txBody>
          <a:bodyPr wrap="square" rtlCol="0">
            <a:spAutoFit/>
          </a:bodyPr>
          <a:lstStyle/>
          <a:p>
            <a:pPr algn="ctr"/>
            <a:r>
              <a:rPr lang="en-US" sz="2400" b="1">
                <a:solidFill>
                  <a:schemeClr val="bg2"/>
                </a:solidFill>
                <a:latin typeface="Balgin SemiBold" pitchFamily="2" charset="77"/>
              </a:rPr>
              <a:t>Depressants</a:t>
            </a:r>
          </a:p>
        </p:txBody>
      </p:sp>
      <p:sp>
        <p:nvSpPr>
          <p:cNvPr id="15" name="Text Placeholder 2">
            <a:extLst>
              <a:ext uri="{FF2B5EF4-FFF2-40B4-BE49-F238E27FC236}">
                <a16:creationId xmlns:a16="http://schemas.microsoft.com/office/drawing/2014/main" id="{C8B80040-1093-61A6-D695-48A56DF72B31}"/>
              </a:ext>
            </a:extLst>
          </p:cNvPr>
          <p:cNvSpPr txBox="1">
            <a:spLocks/>
          </p:cNvSpPr>
          <p:nvPr/>
        </p:nvSpPr>
        <p:spPr>
          <a:xfrm>
            <a:off x="5221661" y="5585855"/>
            <a:ext cx="1880206" cy="326882"/>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t>Speedy</a:t>
            </a:r>
          </a:p>
        </p:txBody>
      </p:sp>
      <p:sp>
        <p:nvSpPr>
          <p:cNvPr id="16" name="TextBox 15">
            <a:extLst>
              <a:ext uri="{FF2B5EF4-FFF2-40B4-BE49-F238E27FC236}">
                <a16:creationId xmlns:a16="http://schemas.microsoft.com/office/drawing/2014/main" id="{2A1BBF9D-0483-627A-ADF7-10683C7D6C7E}"/>
              </a:ext>
            </a:extLst>
          </p:cNvPr>
          <p:cNvSpPr txBox="1"/>
          <p:nvPr/>
        </p:nvSpPr>
        <p:spPr>
          <a:xfrm>
            <a:off x="5059765" y="3631973"/>
            <a:ext cx="2203998" cy="461665"/>
          </a:xfrm>
          <a:prstGeom prst="rect">
            <a:avLst/>
          </a:prstGeom>
          <a:noFill/>
        </p:spPr>
        <p:txBody>
          <a:bodyPr wrap="square" rtlCol="0">
            <a:spAutoFit/>
          </a:bodyPr>
          <a:lstStyle/>
          <a:p>
            <a:pPr algn="ctr"/>
            <a:r>
              <a:rPr lang="en-US" sz="2400" b="1">
                <a:solidFill>
                  <a:schemeClr val="bg2"/>
                </a:solidFill>
                <a:latin typeface="Balgin SemiBold" pitchFamily="2" charset="77"/>
              </a:rPr>
              <a:t>Stimulants</a:t>
            </a:r>
          </a:p>
        </p:txBody>
      </p:sp>
      <p:sp>
        <p:nvSpPr>
          <p:cNvPr id="17" name="Text Placeholder 2">
            <a:extLst>
              <a:ext uri="{FF2B5EF4-FFF2-40B4-BE49-F238E27FC236}">
                <a16:creationId xmlns:a16="http://schemas.microsoft.com/office/drawing/2014/main" id="{BB86F11D-7118-8A26-7F38-8022B8945CA0}"/>
              </a:ext>
            </a:extLst>
          </p:cNvPr>
          <p:cNvSpPr txBox="1">
            <a:spLocks/>
          </p:cNvSpPr>
          <p:nvPr/>
        </p:nvSpPr>
        <p:spPr>
          <a:xfrm>
            <a:off x="8608863" y="5576711"/>
            <a:ext cx="2462564" cy="313282"/>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t>Trippy</a:t>
            </a:r>
          </a:p>
        </p:txBody>
      </p:sp>
      <p:sp>
        <p:nvSpPr>
          <p:cNvPr id="18" name="TextBox 17">
            <a:extLst>
              <a:ext uri="{FF2B5EF4-FFF2-40B4-BE49-F238E27FC236}">
                <a16:creationId xmlns:a16="http://schemas.microsoft.com/office/drawing/2014/main" id="{A349A65F-594F-B082-6DCA-B626310B77F8}"/>
              </a:ext>
            </a:extLst>
          </p:cNvPr>
          <p:cNvSpPr txBox="1"/>
          <p:nvPr/>
        </p:nvSpPr>
        <p:spPr>
          <a:xfrm>
            <a:off x="8608863" y="3665339"/>
            <a:ext cx="2462564" cy="461665"/>
          </a:xfrm>
          <a:prstGeom prst="rect">
            <a:avLst/>
          </a:prstGeom>
          <a:noFill/>
        </p:spPr>
        <p:txBody>
          <a:bodyPr wrap="square" rtlCol="0">
            <a:spAutoFit/>
          </a:bodyPr>
          <a:lstStyle/>
          <a:p>
            <a:pPr algn="ctr"/>
            <a:r>
              <a:rPr lang="en-US" sz="2400" b="1">
                <a:solidFill>
                  <a:schemeClr val="bg2"/>
                </a:solidFill>
                <a:latin typeface="Balgin SemiBold" pitchFamily="2" charset="77"/>
              </a:rPr>
              <a:t>Hallucinogens</a:t>
            </a:r>
          </a:p>
        </p:txBody>
      </p:sp>
      <p:pic>
        <p:nvPicPr>
          <p:cNvPr id="25" name="Picture 24">
            <a:extLst>
              <a:ext uri="{FF2B5EF4-FFF2-40B4-BE49-F238E27FC236}">
                <a16:creationId xmlns:a16="http://schemas.microsoft.com/office/drawing/2014/main" id="{B34CBD91-8074-6CDB-F6C7-BA39FAF20B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3767" y="4357449"/>
            <a:ext cx="988817" cy="988817"/>
          </a:xfrm>
          <a:prstGeom prst="rect">
            <a:avLst/>
          </a:prstGeom>
        </p:spPr>
      </p:pic>
      <p:pic>
        <p:nvPicPr>
          <p:cNvPr id="26" name="Picture 25">
            <a:extLst>
              <a:ext uri="{FF2B5EF4-FFF2-40B4-BE49-F238E27FC236}">
                <a16:creationId xmlns:a16="http://schemas.microsoft.com/office/drawing/2014/main" id="{ECFAAC8D-4C16-06F8-0299-857632B589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7431" y="4357449"/>
            <a:ext cx="988666" cy="990000"/>
          </a:xfrm>
          <a:prstGeom prst="rect">
            <a:avLst/>
          </a:prstGeom>
        </p:spPr>
      </p:pic>
      <p:pic>
        <p:nvPicPr>
          <p:cNvPr id="27" name="Picture 26">
            <a:extLst>
              <a:ext uri="{FF2B5EF4-FFF2-40B4-BE49-F238E27FC236}">
                <a16:creationId xmlns:a16="http://schemas.microsoft.com/office/drawing/2014/main" id="{28ED8C89-63F6-A094-6BAB-98421B5F99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45145" y="4356857"/>
            <a:ext cx="990000" cy="990000"/>
          </a:xfrm>
          <a:prstGeom prst="rect">
            <a:avLst/>
          </a:prstGeom>
        </p:spPr>
      </p:pic>
    </p:spTree>
    <p:extLst>
      <p:ext uri="{BB962C8B-B14F-4D97-AF65-F5344CB8AC3E}">
        <p14:creationId xmlns:p14="http://schemas.microsoft.com/office/powerpoint/2010/main" val="273795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7294612" cy="828497"/>
          </a:xfrm>
        </p:spPr>
        <p:txBody>
          <a:bodyPr/>
          <a:lstStyle/>
          <a:p>
            <a:r>
              <a:rPr lang="en-US">
                <a:solidFill>
                  <a:schemeClr val="tx2"/>
                </a:solidFill>
              </a:rPr>
              <a:t>Introduction to Tūturu</a:t>
            </a:r>
          </a:p>
        </p:txBody>
      </p:sp>
      <p:sp>
        <p:nvSpPr>
          <p:cNvPr id="9" name="TextBox 8">
            <a:extLst>
              <a:ext uri="{FF2B5EF4-FFF2-40B4-BE49-F238E27FC236}">
                <a16:creationId xmlns:a16="http://schemas.microsoft.com/office/drawing/2014/main" id="{E9D4BAF3-69AA-8EB3-E341-75863D939C6B}"/>
              </a:ext>
            </a:extLst>
          </p:cNvPr>
          <p:cNvSpPr txBox="1"/>
          <p:nvPr/>
        </p:nvSpPr>
        <p:spPr>
          <a:xfrm>
            <a:off x="1862547" y="4223250"/>
            <a:ext cx="3755635" cy="461665"/>
          </a:xfrm>
          <a:prstGeom prst="rect">
            <a:avLst/>
          </a:prstGeom>
          <a:noFill/>
        </p:spPr>
        <p:txBody>
          <a:bodyPr wrap="square" rtlCol="0">
            <a:spAutoFit/>
          </a:bodyPr>
          <a:lstStyle/>
          <a:p>
            <a:r>
              <a:rPr lang="en-US" sz="2400">
                <a:solidFill>
                  <a:schemeClr val="accent2"/>
                </a:solidFill>
                <a:latin typeface="Azo Sans" panose="02000000000000000000" pitchFamily="2" charset="77"/>
                <a:hlinkClick r:id="rId3">
                  <a:extLst>
                    <a:ext uri="{A12FA001-AC4F-418D-AE19-62706E023703}">
                      <ahyp:hlinkClr xmlns:ahyp="http://schemas.microsoft.com/office/drawing/2018/hyperlinkcolor" val="tx"/>
                    </a:ext>
                  </a:extLst>
                </a:hlinkClick>
              </a:rPr>
              <a:t>Watch on youtube ⟶</a:t>
            </a:r>
            <a:endParaRPr lang="en-US" sz="2400">
              <a:solidFill>
                <a:schemeClr val="accent2"/>
              </a:solidFill>
              <a:latin typeface="Azo Sans" panose="02000000000000000000" pitchFamily="2" charset="77"/>
            </a:endParaRPr>
          </a:p>
        </p:txBody>
      </p:sp>
      <p:sp>
        <p:nvSpPr>
          <p:cNvPr id="6" name="Rectangle 5">
            <a:extLst>
              <a:ext uri="{FF2B5EF4-FFF2-40B4-BE49-F238E27FC236}">
                <a16:creationId xmlns:a16="http://schemas.microsoft.com/office/drawing/2014/main" id="{46FA95DF-93D3-7437-B882-142047AA82D4}"/>
              </a:ext>
            </a:extLst>
          </p:cNvPr>
          <p:cNvSpPr/>
          <p:nvPr/>
        </p:nvSpPr>
        <p:spPr>
          <a:xfrm rot="18900000">
            <a:off x="286732" y="3988180"/>
            <a:ext cx="931805" cy="9318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3F670BC5-0E43-FDCD-E840-FB1A7ADE47CD}"/>
              </a:ext>
            </a:extLst>
          </p:cNvPr>
          <p:cNvSpPr/>
          <p:nvPr/>
        </p:nvSpPr>
        <p:spPr>
          <a:xfrm>
            <a:off x="46038" y="3429000"/>
            <a:ext cx="740464" cy="21251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Tūturu explainer">
            <a:hlinkClick r:id="" action="ppaction://media"/>
            <a:extLst>
              <a:ext uri="{FF2B5EF4-FFF2-40B4-BE49-F238E27FC236}">
                <a16:creationId xmlns:a16="http://schemas.microsoft.com/office/drawing/2014/main" id="{E30903CA-71F4-125C-EB7D-874D95548921}"/>
              </a:ext>
            </a:extLst>
          </p:cNvPr>
          <p:cNvPicPr>
            <a:picLocks noRot="1" noChangeAspect="1"/>
          </p:cNvPicPr>
          <p:nvPr>
            <a:videoFile r:link="rId1"/>
          </p:nvPr>
        </p:nvPicPr>
        <p:blipFill>
          <a:blip r:embed="rId4"/>
          <a:stretch>
            <a:fillRect/>
          </a:stretch>
        </p:blipFill>
        <p:spPr>
          <a:xfrm>
            <a:off x="5268" y="-6927"/>
            <a:ext cx="12181465" cy="6871854"/>
          </a:xfrm>
          <a:prstGeom prst="rect">
            <a:avLst/>
          </a:prstGeom>
        </p:spPr>
      </p:pic>
    </p:spTree>
    <p:extLst>
      <p:ext uri="{BB962C8B-B14F-4D97-AF65-F5344CB8AC3E}">
        <p14:creationId xmlns:p14="http://schemas.microsoft.com/office/powerpoint/2010/main" val="85574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7294612" cy="828497"/>
          </a:xfrm>
        </p:spPr>
        <p:txBody>
          <a:bodyPr/>
          <a:lstStyle/>
          <a:p>
            <a:r>
              <a:rPr lang="en-US">
                <a:solidFill>
                  <a:schemeClr val="tx2"/>
                </a:solidFill>
              </a:rPr>
              <a:t>Did you know? </a:t>
            </a:r>
            <a:r>
              <a:rPr lang="en-US" b="0">
                <a:solidFill>
                  <a:schemeClr val="tx2"/>
                </a:solidFill>
                <a:latin typeface="Balgin Text" pitchFamily="2" charset="77"/>
              </a:rPr>
              <a:t>Alcohol</a:t>
            </a:r>
          </a:p>
        </p:txBody>
      </p:sp>
      <p:sp>
        <p:nvSpPr>
          <p:cNvPr id="9" name="TextBox 8">
            <a:extLst>
              <a:ext uri="{FF2B5EF4-FFF2-40B4-BE49-F238E27FC236}">
                <a16:creationId xmlns:a16="http://schemas.microsoft.com/office/drawing/2014/main" id="{E9D4BAF3-69AA-8EB3-E341-75863D939C6B}"/>
              </a:ext>
            </a:extLst>
          </p:cNvPr>
          <p:cNvSpPr txBox="1"/>
          <p:nvPr/>
        </p:nvSpPr>
        <p:spPr>
          <a:xfrm>
            <a:off x="1862546" y="4223250"/>
            <a:ext cx="3755635" cy="461665"/>
          </a:xfrm>
          <a:prstGeom prst="rect">
            <a:avLst/>
          </a:prstGeom>
          <a:noFill/>
        </p:spPr>
        <p:txBody>
          <a:bodyPr wrap="square" rtlCol="0">
            <a:spAutoFit/>
          </a:bodyPr>
          <a:lstStyle/>
          <a:p>
            <a:r>
              <a:rPr lang="en-US" sz="2400" dirty="0">
                <a:solidFill>
                  <a:schemeClr val="accent2"/>
                </a:solidFill>
                <a:latin typeface="Azo Sans" panose="02000000000000000000" pitchFamily="2" charset="77"/>
                <a:hlinkClick r:id="rId3">
                  <a:extLst>
                    <a:ext uri="{A12FA001-AC4F-418D-AE19-62706E023703}">
                      <ahyp:hlinkClr xmlns:ahyp="http://schemas.microsoft.com/office/drawing/2018/hyperlinkcolor" val="tx"/>
                    </a:ext>
                  </a:extLst>
                </a:hlinkClick>
              </a:rPr>
              <a:t>Watch on youtube ⟶</a:t>
            </a:r>
            <a:endParaRPr lang="en-US" sz="2400" dirty="0">
              <a:solidFill>
                <a:schemeClr val="accent2"/>
              </a:solidFill>
              <a:latin typeface="Azo Sans" panose="02000000000000000000" pitchFamily="2" charset="77"/>
            </a:endParaRPr>
          </a:p>
        </p:txBody>
      </p:sp>
      <p:pic>
        <p:nvPicPr>
          <p:cNvPr id="4" name="Online Media 3" descr="Did You Know: Alcohol">
            <a:hlinkClick r:id="" action="ppaction://media"/>
            <a:extLst>
              <a:ext uri="{FF2B5EF4-FFF2-40B4-BE49-F238E27FC236}">
                <a16:creationId xmlns:a16="http://schemas.microsoft.com/office/drawing/2014/main" id="{DEC83FC8-4055-AE7B-F7D9-E5B15ED9B607}"/>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609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F64BA1-1323-E1D0-D27C-B7B23F318759}"/>
              </a:ext>
            </a:extLst>
          </p:cNvPr>
          <p:cNvSpPr/>
          <p:nvPr/>
        </p:nvSpPr>
        <p:spPr>
          <a:xfrm>
            <a:off x="9996728" y="5620429"/>
            <a:ext cx="1573407" cy="712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6556973" cy="1378042"/>
          </a:xfrm>
        </p:spPr>
        <p:txBody>
          <a:bodyPr/>
          <a:lstStyle/>
          <a:p>
            <a:r>
              <a:rPr lang="en-US">
                <a:solidFill>
                  <a:schemeClr val="tx2"/>
                </a:solidFill>
              </a:rPr>
              <a:t>Teenage bodies are different from adults</a:t>
            </a:r>
          </a:p>
        </p:txBody>
      </p:sp>
      <p:sp>
        <p:nvSpPr>
          <p:cNvPr id="3" name="Rectangle 2">
            <a:extLst>
              <a:ext uri="{FF2B5EF4-FFF2-40B4-BE49-F238E27FC236}">
                <a16:creationId xmlns:a16="http://schemas.microsoft.com/office/drawing/2014/main" id="{64DAABAC-5FF1-808A-BCDB-4E825D6C375E}"/>
              </a:ext>
            </a:extLst>
          </p:cNvPr>
          <p:cNvSpPr/>
          <p:nvPr/>
        </p:nvSpPr>
        <p:spPr>
          <a:xfrm>
            <a:off x="8318628" y="2754487"/>
            <a:ext cx="3084553" cy="34902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a:extLst>
              <a:ext uri="{FF2B5EF4-FFF2-40B4-BE49-F238E27FC236}">
                <a16:creationId xmlns:a16="http://schemas.microsoft.com/office/drawing/2014/main" id="{52886935-887F-80EC-C86F-35259C91D4D5}"/>
              </a:ext>
            </a:extLst>
          </p:cNvPr>
          <p:cNvSpPr txBox="1"/>
          <p:nvPr/>
        </p:nvSpPr>
        <p:spPr>
          <a:xfrm>
            <a:off x="8617361" y="2960490"/>
            <a:ext cx="2603795" cy="2246769"/>
          </a:xfrm>
          <a:prstGeom prst="rect">
            <a:avLst/>
          </a:prstGeom>
          <a:noFill/>
        </p:spPr>
        <p:txBody>
          <a:bodyPr wrap="square" rtlCol="0">
            <a:spAutoFit/>
          </a:bodyPr>
          <a:lstStyle/>
          <a:p>
            <a:r>
              <a:rPr lang="en-US" sz="2000" b="1">
                <a:solidFill>
                  <a:schemeClr val="bg1"/>
                </a:solidFill>
                <a:latin typeface="Azo Sans" panose="02000000000000000000" pitchFamily="2" charset="77"/>
              </a:rPr>
              <a:t>Teenage bodies don’t show the physical signs that too much alcohol has been drunk as much as adult bodies.</a:t>
            </a:r>
          </a:p>
        </p:txBody>
      </p:sp>
      <p:sp>
        <p:nvSpPr>
          <p:cNvPr id="9" name="TextBox 8">
            <a:extLst>
              <a:ext uri="{FF2B5EF4-FFF2-40B4-BE49-F238E27FC236}">
                <a16:creationId xmlns:a16="http://schemas.microsoft.com/office/drawing/2014/main" id="{376D8CAE-C3E3-CFCF-3793-2E624A80D911}"/>
              </a:ext>
            </a:extLst>
          </p:cNvPr>
          <p:cNvSpPr txBox="1"/>
          <p:nvPr/>
        </p:nvSpPr>
        <p:spPr>
          <a:xfrm>
            <a:off x="8617361" y="5205941"/>
            <a:ext cx="2603795" cy="738664"/>
          </a:xfrm>
          <a:prstGeom prst="rect">
            <a:avLst/>
          </a:prstGeom>
          <a:noFill/>
        </p:spPr>
        <p:txBody>
          <a:bodyPr wrap="square" rtlCol="0">
            <a:spAutoFit/>
          </a:bodyPr>
          <a:lstStyle/>
          <a:p>
            <a:r>
              <a:rPr lang="en-US" sz="1400">
                <a:solidFill>
                  <a:schemeClr val="bg1"/>
                </a:solidFill>
                <a:latin typeface="Azo Sans" panose="02000000000000000000" pitchFamily="2" charset="77"/>
              </a:rPr>
              <a:t>Slurring, passing out and losing balance means they are way too drunk.</a:t>
            </a:r>
          </a:p>
        </p:txBody>
      </p:sp>
      <p:sp>
        <p:nvSpPr>
          <p:cNvPr id="12" name="Text Placeholder 4">
            <a:extLst>
              <a:ext uri="{FF2B5EF4-FFF2-40B4-BE49-F238E27FC236}">
                <a16:creationId xmlns:a16="http://schemas.microsoft.com/office/drawing/2014/main" id="{AC59B27F-02E2-3A0D-F44A-CB4CDE52E601}"/>
              </a:ext>
            </a:extLst>
          </p:cNvPr>
          <p:cNvSpPr txBox="1">
            <a:spLocks/>
          </p:cNvSpPr>
          <p:nvPr/>
        </p:nvSpPr>
        <p:spPr>
          <a:xfrm>
            <a:off x="679205" y="2120948"/>
            <a:ext cx="4561011" cy="379291"/>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Or mixing between categories?</a:t>
            </a:r>
          </a:p>
        </p:txBody>
      </p:sp>
      <p:sp>
        <p:nvSpPr>
          <p:cNvPr id="16" name="Rectangle 15">
            <a:extLst>
              <a:ext uri="{FF2B5EF4-FFF2-40B4-BE49-F238E27FC236}">
                <a16:creationId xmlns:a16="http://schemas.microsoft.com/office/drawing/2014/main" id="{CEF26104-0260-558D-5BF3-33DE7EE059C2}"/>
              </a:ext>
            </a:extLst>
          </p:cNvPr>
          <p:cNvSpPr/>
          <p:nvPr/>
        </p:nvSpPr>
        <p:spPr>
          <a:xfrm>
            <a:off x="788817" y="2754487"/>
            <a:ext cx="5307183" cy="792218"/>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AF9794B-93C3-48BC-8060-5D040177E2DE}"/>
              </a:ext>
            </a:extLst>
          </p:cNvPr>
          <p:cNvSpPr txBox="1"/>
          <p:nvPr/>
        </p:nvSpPr>
        <p:spPr>
          <a:xfrm>
            <a:off x="1002002" y="2852461"/>
            <a:ext cx="3919953" cy="461665"/>
          </a:xfrm>
          <a:prstGeom prst="rect">
            <a:avLst/>
          </a:prstGeom>
          <a:noFill/>
        </p:spPr>
        <p:txBody>
          <a:bodyPr wrap="square" rtlCol="0">
            <a:spAutoFit/>
          </a:bodyPr>
          <a:lstStyle/>
          <a:p>
            <a:r>
              <a:rPr lang="en-US" sz="2400" b="1">
                <a:solidFill>
                  <a:schemeClr val="tx2"/>
                </a:solidFill>
                <a:latin typeface="Balgin SemiBold" pitchFamily="2" charset="77"/>
              </a:rPr>
              <a:t>1. Relaxed and social</a:t>
            </a:r>
          </a:p>
        </p:txBody>
      </p:sp>
      <p:sp>
        <p:nvSpPr>
          <p:cNvPr id="19" name="Rectangle 18">
            <a:extLst>
              <a:ext uri="{FF2B5EF4-FFF2-40B4-BE49-F238E27FC236}">
                <a16:creationId xmlns:a16="http://schemas.microsoft.com/office/drawing/2014/main" id="{ABC26CF0-FE72-EAB5-1B7F-37EF75C24B17}"/>
              </a:ext>
            </a:extLst>
          </p:cNvPr>
          <p:cNvSpPr/>
          <p:nvPr/>
        </p:nvSpPr>
        <p:spPr>
          <a:xfrm>
            <a:off x="1284227" y="3646309"/>
            <a:ext cx="5307183" cy="79221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E6A153-8D7E-881F-63BF-7A20B30526F4}"/>
              </a:ext>
            </a:extLst>
          </p:cNvPr>
          <p:cNvSpPr txBox="1"/>
          <p:nvPr/>
        </p:nvSpPr>
        <p:spPr>
          <a:xfrm>
            <a:off x="1497412" y="3744283"/>
            <a:ext cx="3919953" cy="461665"/>
          </a:xfrm>
          <a:prstGeom prst="rect">
            <a:avLst/>
          </a:prstGeom>
          <a:noFill/>
        </p:spPr>
        <p:txBody>
          <a:bodyPr wrap="square" rtlCol="0">
            <a:spAutoFit/>
          </a:bodyPr>
          <a:lstStyle/>
          <a:p>
            <a:r>
              <a:rPr lang="en-US" sz="2400" b="1">
                <a:solidFill>
                  <a:schemeClr val="tx2"/>
                </a:solidFill>
                <a:latin typeface="Balgin SemiBold" pitchFamily="2" charset="77"/>
              </a:rPr>
              <a:t>2. Loud and clumsy</a:t>
            </a:r>
          </a:p>
        </p:txBody>
      </p:sp>
      <p:sp>
        <p:nvSpPr>
          <p:cNvPr id="22" name="Rectangle 21">
            <a:extLst>
              <a:ext uri="{FF2B5EF4-FFF2-40B4-BE49-F238E27FC236}">
                <a16:creationId xmlns:a16="http://schemas.microsoft.com/office/drawing/2014/main" id="{1B854287-9D95-CC7C-4B38-2D5E0CF69418}"/>
              </a:ext>
            </a:extLst>
          </p:cNvPr>
          <p:cNvSpPr/>
          <p:nvPr/>
        </p:nvSpPr>
        <p:spPr>
          <a:xfrm>
            <a:off x="1781608" y="4549421"/>
            <a:ext cx="5307183" cy="792218"/>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B18EB98-3924-30C1-0A41-6AEEBFC68911}"/>
              </a:ext>
            </a:extLst>
          </p:cNvPr>
          <p:cNvSpPr txBox="1"/>
          <p:nvPr/>
        </p:nvSpPr>
        <p:spPr>
          <a:xfrm>
            <a:off x="1994793" y="4647395"/>
            <a:ext cx="4991093" cy="461665"/>
          </a:xfrm>
          <a:prstGeom prst="rect">
            <a:avLst/>
          </a:prstGeom>
          <a:noFill/>
        </p:spPr>
        <p:txBody>
          <a:bodyPr wrap="square" rtlCol="0">
            <a:spAutoFit/>
          </a:bodyPr>
          <a:lstStyle/>
          <a:p>
            <a:r>
              <a:rPr lang="en-US" sz="2400" b="1">
                <a:solidFill>
                  <a:schemeClr val="tx2"/>
                </a:solidFill>
                <a:latin typeface="Balgin SemiBold" pitchFamily="2" charset="77"/>
              </a:rPr>
              <a:t>3. Swaying and memory loss</a:t>
            </a:r>
          </a:p>
        </p:txBody>
      </p:sp>
      <p:sp>
        <p:nvSpPr>
          <p:cNvPr id="24" name="Rectangle 23">
            <a:extLst>
              <a:ext uri="{FF2B5EF4-FFF2-40B4-BE49-F238E27FC236}">
                <a16:creationId xmlns:a16="http://schemas.microsoft.com/office/drawing/2014/main" id="{5039595B-AD8C-1298-1FBC-53147B08358C}"/>
              </a:ext>
            </a:extLst>
          </p:cNvPr>
          <p:cNvSpPr/>
          <p:nvPr/>
        </p:nvSpPr>
        <p:spPr>
          <a:xfrm>
            <a:off x="2283957" y="5452533"/>
            <a:ext cx="5307183" cy="79221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9DE2D5F-BEC0-7F76-0217-F8AED5F0C73A}"/>
              </a:ext>
            </a:extLst>
          </p:cNvPr>
          <p:cNvSpPr txBox="1"/>
          <p:nvPr/>
        </p:nvSpPr>
        <p:spPr>
          <a:xfrm>
            <a:off x="2497142" y="5550507"/>
            <a:ext cx="4991093" cy="461665"/>
          </a:xfrm>
          <a:prstGeom prst="rect">
            <a:avLst/>
          </a:prstGeom>
          <a:noFill/>
        </p:spPr>
        <p:txBody>
          <a:bodyPr wrap="square" rtlCol="0">
            <a:spAutoFit/>
          </a:bodyPr>
          <a:lstStyle/>
          <a:p>
            <a:r>
              <a:rPr lang="en-US" sz="2400" b="1">
                <a:solidFill>
                  <a:schemeClr val="tx2"/>
                </a:solidFill>
                <a:latin typeface="Balgin SemiBold" pitchFamily="2" charset="77"/>
              </a:rPr>
              <a:t>4. Falling over and vomiting</a:t>
            </a:r>
          </a:p>
        </p:txBody>
      </p:sp>
    </p:spTree>
    <p:extLst>
      <p:ext uri="{BB962C8B-B14F-4D97-AF65-F5344CB8AC3E}">
        <p14:creationId xmlns:p14="http://schemas.microsoft.com/office/powerpoint/2010/main" val="254353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hevron 27">
            <a:extLst>
              <a:ext uri="{FF2B5EF4-FFF2-40B4-BE49-F238E27FC236}">
                <a16:creationId xmlns:a16="http://schemas.microsoft.com/office/drawing/2014/main" id="{CC4D37D5-133D-F1F5-75DD-A8B48016851F}"/>
              </a:ext>
            </a:extLst>
          </p:cNvPr>
          <p:cNvSpPr/>
          <p:nvPr/>
        </p:nvSpPr>
        <p:spPr>
          <a:xfrm>
            <a:off x="4670536" y="2438538"/>
            <a:ext cx="4310470" cy="313029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Chevron 28">
            <a:extLst>
              <a:ext uri="{FF2B5EF4-FFF2-40B4-BE49-F238E27FC236}">
                <a16:creationId xmlns:a16="http://schemas.microsoft.com/office/drawing/2014/main" id="{A470E58D-92B1-89EE-C683-9F003673CCF3}"/>
              </a:ext>
            </a:extLst>
          </p:cNvPr>
          <p:cNvSpPr/>
          <p:nvPr/>
        </p:nvSpPr>
        <p:spPr>
          <a:xfrm>
            <a:off x="1741776" y="2438538"/>
            <a:ext cx="4310470" cy="313029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8860807" cy="1426321"/>
          </a:xfrm>
        </p:spPr>
        <p:txBody>
          <a:bodyPr/>
          <a:lstStyle/>
          <a:p>
            <a:r>
              <a:rPr lang="en-US">
                <a:solidFill>
                  <a:schemeClr val="tx2"/>
                </a:solidFill>
              </a:rPr>
              <a:t>Changing safe zone boundaries</a:t>
            </a:r>
          </a:p>
        </p:txBody>
      </p:sp>
      <p:pic>
        <p:nvPicPr>
          <p:cNvPr id="12" name="Picture Placeholder 20">
            <a:extLst>
              <a:ext uri="{FF2B5EF4-FFF2-40B4-BE49-F238E27FC236}">
                <a16:creationId xmlns:a16="http://schemas.microsoft.com/office/drawing/2014/main" id="{C5F53E3B-CFCE-D3A1-29E9-EF03681520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8100000">
            <a:off x="425487" y="1783620"/>
            <a:ext cx="413691" cy="414188"/>
          </a:xfrm>
          <a:prstGeom prst="rect">
            <a:avLst/>
          </a:prstGeom>
        </p:spPr>
      </p:pic>
      <p:sp>
        <p:nvSpPr>
          <p:cNvPr id="14" name="Pentagon 13">
            <a:extLst>
              <a:ext uri="{FF2B5EF4-FFF2-40B4-BE49-F238E27FC236}">
                <a16:creationId xmlns:a16="http://schemas.microsoft.com/office/drawing/2014/main" id="{1C381EFC-7610-2421-C20F-E91A73594762}"/>
              </a:ext>
            </a:extLst>
          </p:cNvPr>
          <p:cNvSpPr/>
          <p:nvPr/>
        </p:nvSpPr>
        <p:spPr>
          <a:xfrm>
            <a:off x="339633" y="2440174"/>
            <a:ext cx="2804865" cy="3130292"/>
          </a:xfrm>
          <a:custGeom>
            <a:avLst/>
            <a:gdLst>
              <a:gd name="connsiteX0" fmla="*/ 0 w 2466402"/>
              <a:gd name="connsiteY0" fmla="*/ 0 h 3130292"/>
              <a:gd name="connsiteX1" fmla="*/ 1233201 w 2466402"/>
              <a:gd name="connsiteY1" fmla="*/ 0 h 3130292"/>
              <a:gd name="connsiteX2" fmla="*/ 2466402 w 2466402"/>
              <a:gd name="connsiteY2" fmla="*/ 1565146 h 3130292"/>
              <a:gd name="connsiteX3" fmla="*/ 1233201 w 2466402"/>
              <a:gd name="connsiteY3" fmla="*/ 3130292 h 3130292"/>
              <a:gd name="connsiteX4" fmla="*/ 0 w 2466402"/>
              <a:gd name="connsiteY4" fmla="*/ 3130292 h 3130292"/>
              <a:gd name="connsiteX5" fmla="*/ 0 w 2466402"/>
              <a:gd name="connsiteY5" fmla="*/ 0 h 3130292"/>
              <a:gd name="connsiteX0" fmla="*/ 0 w 2820364"/>
              <a:gd name="connsiteY0" fmla="*/ 0 h 3130292"/>
              <a:gd name="connsiteX1" fmla="*/ 1233201 w 2820364"/>
              <a:gd name="connsiteY1" fmla="*/ 0 h 3130292"/>
              <a:gd name="connsiteX2" fmla="*/ 2820364 w 2820364"/>
              <a:gd name="connsiteY2" fmla="*/ 1565146 h 3130292"/>
              <a:gd name="connsiteX3" fmla="*/ 1233201 w 2820364"/>
              <a:gd name="connsiteY3" fmla="*/ 3130292 h 3130292"/>
              <a:gd name="connsiteX4" fmla="*/ 0 w 2820364"/>
              <a:gd name="connsiteY4" fmla="*/ 3130292 h 3130292"/>
              <a:gd name="connsiteX5" fmla="*/ 0 w 2820364"/>
              <a:gd name="connsiteY5" fmla="*/ 0 h 3130292"/>
              <a:gd name="connsiteX0" fmla="*/ 0 w 2859109"/>
              <a:gd name="connsiteY0" fmla="*/ 0 h 3130292"/>
              <a:gd name="connsiteX1" fmla="*/ 1233201 w 2859109"/>
              <a:gd name="connsiteY1" fmla="*/ 0 h 3130292"/>
              <a:gd name="connsiteX2" fmla="*/ 2859109 w 2859109"/>
              <a:gd name="connsiteY2" fmla="*/ 1541898 h 3130292"/>
              <a:gd name="connsiteX3" fmla="*/ 1233201 w 2859109"/>
              <a:gd name="connsiteY3" fmla="*/ 3130292 h 3130292"/>
              <a:gd name="connsiteX4" fmla="*/ 0 w 2859109"/>
              <a:gd name="connsiteY4" fmla="*/ 3130292 h 3130292"/>
              <a:gd name="connsiteX5" fmla="*/ 0 w 2859109"/>
              <a:gd name="connsiteY5" fmla="*/ 0 h 3130292"/>
              <a:gd name="connsiteX0" fmla="*/ 0 w 2804865"/>
              <a:gd name="connsiteY0" fmla="*/ 0 h 3130292"/>
              <a:gd name="connsiteX1" fmla="*/ 1233201 w 2804865"/>
              <a:gd name="connsiteY1" fmla="*/ 0 h 3130292"/>
              <a:gd name="connsiteX2" fmla="*/ 2804865 w 2804865"/>
              <a:gd name="connsiteY2" fmla="*/ 1565146 h 3130292"/>
              <a:gd name="connsiteX3" fmla="*/ 1233201 w 2804865"/>
              <a:gd name="connsiteY3" fmla="*/ 3130292 h 3130292"/>
              <a:gd name="connsiteX4" fmla="*/ 0 w 2804865"/>
              <a:gd name="connsiteY4" fmla="*/ 3130292 h 3130292"/>
              <a:gd name="connsiteX5" fmla="*/ 0 w 2804865"/>
              <a:gd name="connsiteY5" fmla="*/ 0 h 313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865" h="3130292">
                <a:moveTo>
                  <a:pt x="0" y="0"/>
                </a:moveTo>
                <a:lnTo>
                  <a:pt x="1233201" y="0"/>
                </a:lnTo>
                <a:lnTo>
                  <a:pt x="2804865" y="1565146"/>
                </a:lnTo>
                <a:lnTo>
                  <a:pt x="1233201" y="3130292"/>
                </a:lnTo>
                <a:lnTo>
                  <a:pt x="0" y="3130292"/>
                </a:lnTo>
                <a:lnTo>
                  <a:pt x="0" y="0"/>
                </a:lnTo>
                <a:close/>
              </a:path>
            </a:pathLst>
          </a:cu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a:extLst>
              <a:ext uri="{FF2B5EF4-FFF2-40B4-BE49-F238E27FC236}">
                <a16:creationId xmlns:a16="http://schemas.microsoft.com/office/drawing/2014/main" id="{A2AACEE6-FC8A-D12B-ED2D-F6F84AB860F0}"/>
              </a:ext>
            </a:extLst>
          </p:cNvPr>
          <p:cNvSpPr/>
          <p:nvPr/>
        </p:nvSpPr>
        <p:spPr>
          <a:xfrm>
            <a:off x="7590717" y="2438538"/>
            <a:ext cx="4310470" cy="313029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FE3EA4D4-DDE5-F758-6D67-28671D7D1F18}"/>
              </a:ext>
            </a:extLst>
          </p:cNvPr>
          <p:cNvSpPr txBox="1"/>
          <p:nvPr/>
        </p:nvSpPr>
        <p:spPr>
          <a:xfrm>
            <a:off x="557507" y="3495854"/>
            <a:ext cx="1539902" cy="1015663"/>
          </a:xfrm>
          <a:prstGeom prst="rect">
            <a:avLst/>
          </a:prstGeom>
          <a:noFill/>
        </p:spPr>
        <p:txBody>
          <a:bodyPr wrap="square">
            <a:spAutoFit/>
          </a:bodyPr>
          <a:lstStyle/>
          <a:p>
            <a:r>
              <a:rPr lang="en-US" sz="2000">
                <a:solidFill>
                  <a:schemeClr val="bg1"/>
                </a:solidFill>
                <a:latin typeface="Azo Sans" panose="02000000000000000000" pitchFamily="2" charset="77"/>
              </a:rPr>
              <a:t>Drinking at a mate’s place</a:t>
            </a:r>
          </a:p>
        </p:txBody>
      </p:sp>
      <p:sp>
        <p:nvSpPr>
          <p:cNvPr id="23" name="TextBox 22">
            <a:extLst>
              <a:ext uri="{FF2B5EF4-FFF2-40B4-BE49-F238E27FC236}">
                <a16:creationId xmlns:a16="http://schemas.microsoft.com/office/drawing/2014/main" id="{B95E433B-967F-BD91-65C0-E406908FE472}"/>
              </a:ext>
            </a:extLst>
          </p:cNvPr>
          <p:cNvSpPr txBox="1"/>
          <p:nvPr/>
        </p:nvSpPr>
        <p:spPr>
          <a:xfrm>
            <a:off x="6395831" y="3351349"/>
            <a:ext cx="1929890" cy="1323439"/>
          </a:xfrm>
          <a:prstGeom prst="rect">
            <a:avLst/>
          </a:prstGeom>
          <a:noFill/>
        </p:spPr>
        <p:txBody>
          <a:bodyPr wrap="square">
            <a:spAutoFit/>
          </a:bodyPr>
          <a:lstStyle/>
          <a:p>
            <a:r>
              <a:rPr lang="en-US" sz="2000">
                <a:solidFill>
                  <a:schemeClr val="bg1"/>
                </a:solidFill>
                <a:latin typeface="Azo Sans" panose="02000000000000000000" pitchFamily="2" charset="77"/>
              </a:rPr>
              <a:t>Going to a party, don’t care how they get home</a:t>
            </a:r>
          </a:p>
        </p:txBody>
      </p:sp>
      <p:sp>
        <p:nvSpPr>
          <p:cNvPr id="24" name="TextBox 23">
            <a:extLst>
              <a:ext uri="{FF2B5EF4-FFF2-40B4-BE49-F238E27FC236}">
                <a16:creationId xmlns:a16="http://schemas.microsoft.com/office/drawing/2014/main" id="{5D48AA81-DFBE-9D7D-72E9-3C167D9B75BE}"/>
              </a:ext>
            </a:extLst>
          </p:cNvPr>
          <p:cNvSpPr txBox="1"/>
          <p:nvPr/>
        </p:nvSpPr>
        <p:spPr>
          <a:xfrm>
            <a:off x="9332304" y="3188076"/>
            <a:ext cx="1929275" cy="1631216"/>
          </a:xfrm>
          <a:prstGeom prst="rect">
            <a:avLst/>
          </a:prstGeom>
          <a:noFill/>
        </p:spPr>
        <p:txBody>
          <a:bodyPr wrap="square">
            <a:spAutoFit/>
          </a:bodyPr>
          <a:lstStyle/>
          <a:p>
            <a:r>
              <a:rPr lang="en-US" sz="2000">
                <a:solidFill>
                  <a:schemeClr val="bg1"/>
                </a:solidFill>
                <a:latin typeface="Azo Sans" panose="02000000000000000000" pitchFamily="2" charset="77"/>
              </a:rPr>
              <a:t>Going to multiple parties in one night with no way home</a:t>
            </a:r>
          </a:p>
        </p:txBody>
      </p:sp>
      <p:sp>
        <p:nvSpPr>
          <p:cNvPr id="22" name="TextBox 21">
            <a:extLst>
              <a:ext uri="{FF2B5EF4-FFF2-40B4-BE49-F238E27FC236}">
                <a16:creationId xmlns:a16="http://schemas.microsoft.com/office/drawing/2014/main" id="{A2B3DA0E-155B-2A3F-8F14-92E0D549D4FE}"/>
              </a:ext>
            </a:extLst>
          </p:cNvPr>
          <p:cNvSpPr txBox="1"/>
          <p:nvPr/>
        </p:nvSpPr>
        <p:spPr>
          <a:xfrm>
            <a:off x="3485649" y="3351349"/>
            <a:ext cx="1539903" cy="1323439"/>
          </a:xfrm>
          <a:prstGeom prst="rect">
            <a:avLst/>
          </a:prstGeom>
          <a:noFill/>
        </p:spPr>
        <p:txBody>
          <a:bodyPr wrap="square">
            <a:spAutoFit/>
          </a:bodyPr>
          <a:lstStyle/>
          <a:p>
            <a:r>
              <a:rPr lang="en-US" sz="2000">
                <a:solidFill>
                  <a:schemeClr val="bg1"/>
                </a:solidFill>
                <a:latin typeface="Azo Sans" panose="02000000000000000000" pitchFamily="2" charset="77"/>
              </a:rPr>
              <a:t>Drinking at parties, picked up by a parent</a:t>
            </a:r>
          </a:p>
        </p:txBody>
      </p:sp>
    </p:spTree>
    <p:extLst>
      <p:ext uri="{BB962C8B-B14F-4D97-AF65-F5344CB8AC3E}">
        <p14:creationId xmlns:p14="http://schemas.microsoft.com/office/powerpoint/2010/main" val="198256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6613417" cy="1363594"/>
          </a:xfrm>
        </p:spPr>
        <p:txBody>
          <a:bodyPr/>
          <a:lstStyle/>
          <a:p>
            <a:r>
              <a:rPr lang="en-US"/>
              <a:t>Alcohol harm </a:t>
            </a:r>
            <a:r>
              <a:rPr lang="en-US">
                <a:solidFill>
                  <a:schemeClr val="accent3"/>
                </a:solidFill>
              </a:rPr>
              <a:t>minimisation</a:t>
            </a:r>
            <a:r>
              <a:rPr lang="en-US"/>
              <a:t> tips</a:t>
            </a:r>
          </a:p>
        </p:txBody>
      </p:sp>
      <p:sp>
        <p:nvSpPr>
          <p:cNvPr id="12" name="Text Placeholder 11">
            <a:extLst>
              <a:ext uri="{FF2B5EF4-FFF2-40B4-BE49-F238E27FC236}">
                <a16:creationId xmlns:a16="http://schemas.microsoft.com/office/drawing/2014/main" id="{8886C007-E679-A72E-9ED0-E32124343F47}"/>
              </a:ext>
            </a:extLst>
          </p:cNvPr>
          <p:cNvSpPr>
            <a:spLocks noGrp="1"/>
          </p:cNvSpPr>
          <p:nvPr>
            <p:ph type="body" sz="quarter" idx="14"/>
          </p:nvPr>
        </p:nvSpPr>
        <p:spPr>
          <a:xfrm>
            <a:off x="691662" y="3044886"/>
            <a:ext cx="5585152" cy="2914027"/>
          </a:xfrm>
        </p:spPr>
        <p:txBody>
          <a:bodyPr/>
          <a:lstStyle/>
          <a:p>
            <a:r>
              <a:rPr lang="en-US" sz="2400">
                <a:solidFill>
                  <a:schemeClr val="bg1"/>
                </a:solidFill>
              </a:rPr>
              <a:t>Eat before drinking</a:t>
            </a:r>
          </a:p>
          <a:p>
            <a:r>
              <a:rPr lang="en-US" sz="2400">
                <a:solidFill>
                  <a:schemeClr val="bg1"/>
                </a:solidFill>
              </a:rPr>
              <a:t>Count the standard drinks</a:t>
            </a:r>
          </a:p>
          <a:p>
            <a:r>
              <a:rPr lang="en-US" sz="2400">
                <a:solidFill>
                  <a:schemeClr val="bg1"/>
                </a:solidFill>
              </a:rPr>
              <a:t>Avoid drinking will pregnant</a:t>
            </a:r>
          </a:p>
          <a:p>
            <a:r>
              <a:rPr lang="en-US" sz="2400">
                <a:solidFill>
                  <a:schemeClr val="bg1"/>
                </a:solidFill>
              </a:rPr>
              <a:t>Check you are within your safe zone</a:t>
            </a:r>
          </a:p>
          <a:p>
            <a:r>
              <a:rPr lang="en-US" sz="2400">
                <a:solidFill>
                  <a:schemeClr val="bg1"/>
                </a:solidFill>
              </a:rPr>
              <a:t>Don’t rely on physical indicators that apply to adult bodies</a:t>
            </a:r>
          </a:p>
        </p:txBody>
      </p:sp>
      <p:sp>
        <p:nvSpPr>
          <p:cNvPr id="5" name="Rectangle 4">
            <a:extLst>
              <a:ext uri="{FF2B5EF4-FFF2-40B4-BE49-F238E27FC236}">
                <a16:creationId xmlns:a16="http://schemas.microsoft.com/office/drawing/2014/main" id="{C0069C8F-87A1-A86B-9EAF-CF105D8CA14B}"/>
              </a:ext>
            </a:extLst>
          </p:cNvPr>
          <p:cNvSpPr/>
          <p:nvPr/>
        </p:nvSpPr>
        <p:spPr>
          <a:xfrm>
            <a:off x="6831203" y="2597426"/>
            <a:ext cx="4949979" cy="4438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172F0E-1992-80D2-B39E-7A47A58BE06E}"/>
              </a:ext>
            </a:extLst>
          </p:cNvPr>
          <p:cNvSpPr txBox="1"/>
          <p:nvPr/>
        </p:nvSpPr>
        <p:spPr>
          <a:xfrm>
            <a:off x="7292622" y="3930986"/>
            <a:ext cx="4118810" cy="2554545"/>
          </a:xfrm>
          <a:prstGeom prst="rect">
            <a:avLst/>
          </a:prstGeom>
          <a:noFill/>
        </p:spPr>
        <p:txBody>
          <a:bodyPr wrap="square">
            <a:spAutoFit/>
          </a:bodyPr>
          <a:lstStyle/>
          <a:p>
            <a:r>
              <a:rPr lang="en-US" sz="2000">
                <a:solidFill>
                  <a:schemeClr val="tx2"/>
                </a:solidFill>
                <a:latin typeface="Azo Sans" panose="02000000000000000000" pitchFamily="2" charset="77"/>
              </a:rPr>
              <a:t>It takes at least one hour for one standard drink to leave a typical adult body.</a:t>
            </a:r>
          </a:p>
          <a:p>
            <a:endParaRPr lang="en-US" sz="2000">
              <a:solidFill>
                <a:schemeClr val="tx2"/>
              </a:solidFill>
              <a:latin typeface="Azo Sans" panose="02000000000000000000" pitchFamily="2" charset="77"/>
            </a:endParaRPr>
          </a:p>
          <a:p>
            <a:r>
              <a:rPr lang="en-US" sz="2000" b="1">
                <a:solidFill>
                  <a:schemeClr val="tx2"/>
                </a:solidFill>
                <a:latin typeface="Azo Sans" panose="02000000000000000000" pitchFamily="2" charset="77"/>
              </a:rPr>
              <a:t>It takes longer to leave a teenage body, even though there could appear to be less signs of drunkenness.</a:t>
            </a:r>
          </a:p>
        </p:txBody>
      </p:sp>
      <p:pic>
        <p:nvPicPr>
          <p:cNvPr id="9" name="Image" descr="Image">
            <a:extLst>
              <a:ext uri="{FF2B5EF4-FFF2-40B4-BE49-F238E27FC236}">
                <a16:creationId xmlns:a16="http://schemas.microsoft.com/office/drawing/2014/main" id="{54FEAD65-9204-F41B-72F4-210D0F25A254}"/>
              </a:ext>
            </a:extLst>
          </p:cNvPr>
          <p:cNvPicPr>
            <a:picLocks noChangeAspect="1"/>
          </p:cNvPicPr>
          <p:nvPr/>
        </p:nvPicPr>
        <p:blipFill>
          <a:blip r:embed="rId2"/>
          <a:stretch>
            <a:fillRect/>
          </a:stretch>
        </p:blipFill>
        <p:spPr>
          <a:xfrm>
            <a:off x="7376698" y="3189620"/>
            <a:ext cx="1584366" cy="478760"/>
          </a:xfrm>
          <a:prstGeom prst="rect">
            <a:avLst/>
          </a:prstGeom>
          <a:ln w="12700">
            <a:miter lim="400000"/>
          </a:ln>
        </p:spPr>
      </p:pic>
    </p:spTree>
    <p:extLst>
      <p:ext uri="{BB962C8B-B14F-4D97-AF65-F5344CB8AC3E}">
        <p14:creationId xmlns:p14="http://schemas.microsoft.com/office/powerpoint/2010/main" val="270084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7294612" cy="828497"/>
          </a:xfrm>
        </p:spPr>
        <p:txBody>
          <a:bodyPr/>
          <a:lstStyle/>
          <a:p>
            <a:r>
              <a:rPr lang="en-US">
                <a:solidFill>
                  <a:schemeClr val="tx2"/>
                </a:solidFill>
              </a:rPr>
              <a:t>Did you know? </a:t>
            </a:r>
            <a:r>
              <a:rPr lang="en-US" b="0">
                <a:solidFill>
                  <a:schemeClr val="tx2"/>
                </a:solidFill>
                <a:latin typeface="Balgin Text" pitchFamily="2" charset="77"/>
              </a:rPr>
              <a:t>Cannabis</a:t>
            </a:r>
          </a:p>
        </p:txBody>
      </p:sp>
      <p:sp>
        <p:nvSpPr>
          <p:cNvPr id="9" name="TextBox 8">
            <a:extLst>
              <a:ext uri="{FF2B5EF4-FFF2-40B4-BE49-F238E27FC236}">
                <a16:creationId xmlns:a16="http://schemas.microsoft.com/office/drawing/2014/main" id="{E9D4BAF3-69AA-8EB3-E341-75863D939C6B}"/>
              </a:ext>
            </a:extLst>
          </p:cNvPr>
          <p:cNvSpPr txBox="1"/>
          <p:nvPr/>
        </p:nvSpPr>
        <p:spPr>
          <a:xfrm>
            <a:off x="1862546" y="4223250"/>
            <a:ext cx="3755635" cy="461665"/>
          </a:xfrm>
          <a:prstGeom prst="rect">
            <a:avLst/>
          </a:prstGeom>
          <a:noFill/>
        </p:spPr>
        <p:txBody>
          <a:bodyPr wrap="square" rtlCol="0">
            <a:spAutoFit/>
          </a:bodyPr>
          <a:lstStyle/>
          <a:p>
            <a:r>
              <a:rPr lang="en-US" sz="2400" dirty="0">
                <a:solidFill>
                  <a:schemeClr val="accent2"/>
                </a:solidFill>
                <a:latin typeface="Azo Sans" panose="02000000000000000000" pitchFamily="2" charset="77"/>
                <a:hlinkClick r:id="rId3">
                  <a:extLst>
                    <a:ext uri="{A12FA001-AC4F-418D-AE19-62706E023703}">
                      <ahyp:hlinkClr xmlns:ahyp="http://schemas.microsoft.com/office/drawing/2018/hyperlinkcolor" val="tx"/>
                    </a:ext>
                  </a:extLst>
                </a:hlinkClick>
              </a:rPr>
              <a:t>Watch on youtube ⟶</a:t>
            </a:r>
            <a:endParaRPr lang="en-US" sz="2400" dirty="0">
              <a:solidFill>
                <a:schemeClr val="accent2"/>
              </a:solidFill>
              <a:latin typeface="Azo Sans" panose="02000000000000000000" pitchFamily="2" charset="77"/>
            </a:endParaRPr>
          </a:p>
        </p:txBody>
      </p:sp>
      <p:pic>
        <p:nvPicPr>
          <p:cNvPr id="4" name="Online Media 3" descr="Did You Know: Cannabis">
            <a:hlinkClick r:id="" action="ppaction://media"/>
            <a:extLst>
              <a:ext uri="{FF2B5EF4-FFF2-40B4-BE49-F238E27FC236}">
                <a16:creationId xmlns:a16="http://schemas.microsoft.com/office/drawing/2014/main" id="{F19F44B9-FED8-250A-0FB5-BA27F6A51F72}"/>
              </a:ext>
            </a:extLst>
          </p:cNvPr>
          <p:cNvPicPr>
            <a:picLocks noRot="1" noChangeAspect="1"/>
          </p:cNvPicPr>
          <p:nvPr>
            <a:videoFile r:link="rId1"/>
          </p:nvPr>
        </p:nvPicPr>
        <p:blipFill>
          <a:blip r:embed="rId4"/>
          <a:stretch>
            <a:fillRect/>
          </a:stretch>
        </p:blipFill>
        <p:spPr>
          <a:xfrm>
            <a:off x="35694" y="4927"/>
            <a:ext cx="12120612" cy="6848146"/>
          </a:xfrm>
          <a:prstGeom prst="rect">
            <a:avLst/>
          </a:prstGeom>
        </p:spPr>
      </p:pic>
    </p:spTree>
    <p:extLst>
      <p:ext uri="{BB962C8B-B14F-4D97-AF65-F5344CB8AC3E}">
        <p14:creationId xmlns:p14="http://schemas.microsoft.com/office/powerpoint/2010/main" val="41768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2E6299-A77B-C2A9-C84B-52F15DD981A2}"/>
              </a:ext>
            </a:extLst>
          </p:cNvPr>
          <p:cNvSpPr/>
          <p:nvPr/>
        </p:nvSpPr>
        <p:spPr>
          <a:xfrm>
            <a:off x="0" y="-100584"/>
            <a:ext cx="6181344" cy="7168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4414C37-8A41-2E30-CD3F-79E3921830E3}"/>
              </a:ext>
            </a:extLst>
          </p:cNvPr>
          <p:cNvSpPr>
            <a:spLocks noGrp="1"/>
          </p:cNvSpPr>
          <p:nvPr>
            <p:ph type="body" sz="quarter" idx="13"/>
          </p:nvPr>
        </p:nvSpPr>
        <p:spPr>
          <a:xfrm>
            <a:off x="586217" y="3090328"/>
            <a:ext cx="4061984" cy="1214972"/>
          </a:xfrm>
        </p:spPr>
        <p:txBody>
          <a:bodyPr/>
          <a:lstStyle/>
          <a:p>
            <a:r>
              <a:rPr lang="en-US" sz="3200"/>
              <a:t>Teenage brains are </a:t>
            </a:r>
            <a:r>
              <a:rPr lang="en-US" sz="3200">
                <a:solidFill>
                  <a:schemeClr val="accent3"/>
                </a:solidFill>
              </a:rPr>
              <a:t>developing.</a:t>
            </a:r>
          </a:p>
        </p:txBody>
      </p:sp>
      <p:sp>
        <p:nvSpPr>
          <p:cNvPr id="8" name="Text Placeholder 5">
            <a:extLst>
              <a:ext uri="{FF2B5EF4-FFF2-40B4-BE49-F238E27FC236}">
                <a16:creationId xmlns:a16="http://schemas.microsoft.com/office/drawing/2014/main" id="{6A8FE5EC-84ED-AB6A-C012-C373C0C4F935}"/>
              </a:ext>
            </a:extLst>
          </p:cNvPr>
          <p:cNvSpPr txBox="1">
            <a:spLocks/>
          </p:cNvSpPr>
          <p:nvPr/>
        </p:nvSpPr>
        <p:spPr>
          <a:xfrm>
            <a:off x="586216" y="5359400"/>
            <a:ext cx="4963684" cy="1004238"/>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solidFill>
                <a:latin typeface="Balgin SemiBold"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latin typeface="Azo Sans" panose="02000000000000000000" pitchFamily="2" charset="77"/>
              </a:rPr>
              <a:t>Some research indicates that while cannabis has fewer long-term risks for adults, there are potential risks for some teenagers.</a:t>
            </a:r>
          </a:p>
        </p:txBody>
      </p:sp>
      <p:pic>
        <p:nvPicPr>
          <p:cNvPr id="5" name="Picture Placeholder 4">
            <a:extLst>
              <a:ext uri="{FF2B5EF4-FFF2-40B4-BE49-F238E27FC236}">
                <a16:creationId xmlns:a16="http://schemas.microsoft.com/office/drawing/2014/main" id="{0BBC7069-BC02-63F3-3A92-F468D052B3B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092568" y="5375"/>
            <a:ext cx="6092825" cy="6864350"/>
          </a:xfrm>
        </p:spPr>
      </p:pic>
      <p:sp>
        <p:nvSpPr>
          <p:cNvPr id="11" name="Rectangle 10">
            <a:extLst>
              <a:ext uri="{FF2B5EF4-FFF2-40B4-BE49-F238E27FC236}">
                <a16:creationId xmlns:a16="http://schemas.microsoft.com/office/drawing/2014/main" id="{0CE46D00-0445-A41E-8341-AE972065BC97}"/>
              </a:ext>
            </a:extLst>
          </p:cNvPr>
          <p:cNvSpPr/>
          <p:nvPr/>
        </p:nvSpPr>
        <p:spPr>
          <a:xfrm rot="18900000">
            <a:off x="3083183" y="-3675457"/>
            <a:ext cx="6007100" cy="600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1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0B16C-67F2-491B-780A-DF9BD2CBA53D}"/>
            </a:ext>
          </a:extLst>
        </p:cNvPr>
        <p:cNvGrpSpPr/>
        <p:nvPr/>
      </p:nvGrpSpPr>
      <p:grpSpPr>
        <a:xfrm>
          <a:off x="0" y="0"/>
          <a:ext cx="0" cy="0"/>
          <a:chOff x="0" y="0"/>
          <a:chExt cx="0" cy="0"/>
        </a:xfrm>
      </p:grpSpPr>
      <p:sp>
        <p:nvSpPr>
          <p:cNvPr id="21" name="Rectangle 3">
            <a:extLst>
              <a:ext uri="{FF2B5EF4-FFF2-40B4-BE49-F238E27FC236}">
                <a16:creationId xmlns:a16="http://schemas.microsoft.com/office/drawing/2014/main" id="{169C4CB4-56D0-AE8D-B362-0B8DFE36B4EF}"/>
              </a:ext>
            </a:extLst>
          </p:cNvPr>
          <p:cNvSpPr/>
          <p:nvPr/>
        </p:nvSpPr>
        <p:spPr>
          <a:xfrm>
            <a:off x="0" y="-94128"/>
            <a:ext cx="12192000" cy="6952128"/>
          </a:xfrm>
          <a:prstGeom prst="rect">
            <a:avLst/>
          </a:prstGeom>
          <a:solidFill>
            <a:schemeClr val="bg2"/>
          </a:solidFill>
          <a:ln w="12700">
            <a:miter lim="400000"/>
          </a:ln>
        </p:spPr>
        <p:txBody>
          <a:bodyPr lIns="60938" tIns="60938" rIns="60938" bIns="60938" anchor="ctr"/>
          <a:lstStyle/>
          <a:p>
            <a:pPr algn="ctr">
              <a:defRPr>
                <a:solidFill>
                  <a:srgbClr val="FFFFFF"/>
                </a:solidFill>
              </a:defRPr>
            </a:pPr>
            <a:endParaRPr sz="506">
              <a:solidFill>
                <a:schemeClr val="bg2"/>
              </a:solidFill>
              <a:latin typeface="Azo Sans" panose="02000000000000000000" pitchFamily="2" charset="77"/>
              <a:ea typeface="Aileron"/>
              <a:cs typeface="Aileron"/>
            </a:endParaRPr>
          </a:p>
        </p:txBody>
      </p:sp>
      <p:sp>
        <p:nvSpPr>
          <p:cNvPr id="13" name="Rectangle 12">
            <a:extLst>
              <a:ext uri="{FF2B5EF4-FFF2-40B4-BE49-F238E27FC236}">
                <a16:creationId xmlns:a16="http://schemas.microsoft.com/office/drawing/2014/main" id="{3ADA7669-D71C-9D07-ABBB-2DC66B8B83F8}"/>
              </a:ext>
            </a:extLst>
          </p:cNvPr>
          <p:cNvSpPr/>
          <p:nvPr/>
        </p:nvSpPr>
        <p:spPr>
          <a:xfrm>
            <a:off x="1179871" y="1091381"/>
            <a:ext cx="4203290" cy="619433"/>
          </a:xfrm>
          <a:prstGeom prst="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Triangle">
            <a:extLst>
              <a:ext uri="{FF2B5EF4-FFF2-40B4-BE49-F238E27FC236}">
                <a16:creationId xmlns:a16="http://schemas.microsoft.com/office/drawing/2014/main" id="{8BF9CEFD-1195-0734-F0CC-C92858FD38F6}"/>
              </a:ext>
            </a:extLst>
          </p:cNvPr>
          <p:cNvSpPr/>
          <p:nvPr/>
        </p:nvSpPr>
        <p:spPr>
          <a:xfrm rot="10800000">
            <a:off x="404005" y="1884613"/>
            <a:ext cx="315004" cy="12858"/>
          </a:xfrm>
          <a:prstGeom prst="triangle">
            <a:avLst/>
          </a:prstGeom>
          <a:solidFill>
            <a:srgbClr val="05CEA7"/>
          </a:solidFill>
          <a:ln w="12700">
            <a:miter lim="400000"/>
          </a:ln>
        </p:spPr>
        <p:txBody>
          <a:bodyPr lIns="60938" tIns="60938" rIns="60938" bIns="60938" anchor="ctr"/>
          <a:lstStyle/>
          <a:p>
            <a:pPr algn="ctr">
              <a:defRPr>
                <a:solidFill>
                  <a:srgbClr val="FFFFFF"/>
                </a:solidFill>
              </a:defRPr>
            </a:pPr>
            <a:endParaRPr sz="506">
              <a:latin typeface="Azo Sans" panose="02000000000000000000" pitchFamily="2" charset="77"/>
              <a:ea typeface="Aileron"/>
              <a:cs typeface="Aileron"/>
            </a:endParaRPr>
          </a:p>
        </p:txBody>
      </p:sp>
      <p:graphicFrame>
        <p:nvGraphicFramePr>
          <p:cNvPr id="671" name="Content Placeholder 3">
            <a:extLst>
              <a:ext uri="{FF2B5EF4-FFF2-40B4-BE49-F238E27FC236}">
                <a16:creationId xmlns:a16="http://schemas.microsoft.com/office/drawing/2014/main" id="{9753BFBA-D93E-AA52-CCF9-6DF1A033F388}"/>
              </a:ext>
            </a:extLst>
          </p:cNvPr>
          <p:cNvGraphicFramePr/>
          <p:nvPr>
            <p:extLst>
              <p:ext uri="{D42A27DB-BD31-4B8C-83A1-F6EECF244321}">
                <p14:modId xmlns:p14="http://schemas.microsoft.com/office/powerpoint/2010/main" val="1966281364"/>
              </p:ext>
            </p:extLst>
          </p:nvPr>
        </p:nvGraphicFramePr>
        <p:xfrm>
          <a:off x="561507" y="1920113"/>
          <a:ext cx="11043306" cy="431146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
            <a:extLst>
              <a:ext uri="{FF2B5EF4-FFF2-40B4-BE49-F238E27FC236}">
                <a16:creationId xmlns:a16="http://schemas.microsoft.com/office/drawing/2014/main" id="{96C9018D-C8AF-DD5F-A5BE-4FFE7A2CD933}"/>
              </a:ext>
            </a:extLst>
          </p:cNvPr>
          <p:cNvSpPr txBox="1"/>
          <p:nvPr/>
        </p:nvSpPr>
        <p:spPr>
          <a:xfrm>
            <a:off x="719009" y="393868"/>
            <a:ext cx="9658443" cy="1231062"/>
          </a:xfrm>
          <a:prstGeom prst="rect">
            <a:avLst/>
          </a:prstGeom>
          <a:ln w="38100">
            <a:miter lim="400000"/>
          </a:ln>
          <a:extLst>
            <a:ext uri="{C572A759-6A51-4108-AA02-DFA0A04FC94B}">
              <ma14:wrappingTextBoxFlag xmlns="" xmlns:ma14="http://schemas.microsoft.com/office/mac/drawingml/2011/main" val="1"/>
            </a:ext>
          </a:extLst>
        </p:spPr>
        <p:txBody>
          <a:bodyPr wrap="square" lIns="60938" tIns="60938" rIns="60938" bIns="60938">
            <a:spAutoFit/>
          </a:bodyPr>
          <a:lstStyle>
            <a:lvl1pPr>
              <a:defRPr sz="14200" b="1">
                <a:solidFill>
                  <a:srgbClr val="04CEA8"/>
                </a:solidFill>
              </a:defRPr>
            </a:lvl1pPr>
          </a:lstStyle>
          <a:p>
            <a:r>
              <a:rPr lang="en-AU" sz="3600" b="0" spc="84">
                <a:solidFill>
                  <a:schemeClr val="tx2"/>
                </a:solidFill>
                <a:latin typeface="Balgin SemiBold" pitchFamily="2" charset="77"/>
                <a:ea typeface="Aileron"/>
                <a:cs typeface="Aileron Light"/>
              </a:rPr>
              <a:t>Urine drug testing for cannabinoids is not the solution it may seem</a:t>
            </a:r>
            <a:endParaRPr sz="3600" b="0" spc="84">
              <a:solidFill>
                <a:schemeClr val="tx2"/>
              </a:solidFill>
              <a:latin typeface="Balgin SemiBold" pitchFamily="2" charset="77"/>
              <a:ea typeface="Aileron"/>
              <a:cs typeface="Aileron Light"/>
            </a:endParaRPr>
          </a:p>
        </p:txBody>
      </p:sp>
      <p:sp>
        <p:nvSpPr>
          <p:cNvPr id="2" name="Rectangle 1">
            <a:extLst>
              <a:ext uri="{FF2B5EF4-FFF2-40B4-BE49-F238E27FC236}">
                <a16:creationId xmlns:a16="http://schemas.microsoft.com/office/drawing/2014/main" id="{4D4996E4-582A-38C0-E30D-B8A30AFC0DBF}"/>
              </a:ext>
            </a:extLst>
          </p:cNvPr>
          <p:cNvSpPr/>
          <p:nvPr/>
        </p:nvSpPr>
        <p:spPr>
          <a:xfrm>
            <a:off x="8685463" y="5881953"/>
            <a:ext cx="2293535" cy="461665"/>
          </a:xfrm>
          <a:prstGeom prst="rect">
            <a:avLst/>
          </a:prstGeom>
        </p:spPr>
        <p:txBody>
          <a:bodyPr wrap="square">
            <a:spAutoFit/>
          </a:bodyPr>
          <a:lstStyle/>
          <a:p>
            <a:r>
              <a:rPr lang="en-NZ" sz="1200">
                <a:solidFill>
                  <a:schemeClr val="tx2"/>
                </a:solidFill>
                <a:latin typeface="Azo Sans" panose="02000000000000000000" pitchFamily="2" charset="77"/>
                <a:hlinkClick r:id="rId4">
                  <a:extLst>
                    <a:ext uri="{A12FA001-AC4F-418D-AE19-62706E023703}">
                      <ahyp:hlinkClr xmlns:ahyp="http://schemas.microsoft.com/office/drawing/2018/hyperlinkcolor" val="tx"/>
                    </a:ext>
                  </a:extLst>
                </a:hlinkClick>
              </a:rPr>
              <a:t>Watch the video on youtube for more information</a:t>
            </a:r>
            <a:endParaRPr lang="en-NZ" sz="1200">
              <a:solidFill>
                <a:schemeClr val="tx2"/>
              </a:solidFill>
              <a:latin typeface="Azo Sans" panose="02000000000000000000" pitchFamily="2" charset="77"/>
            </a:endParaRPr>
          </a:p>
        </p:txBody>
      </p:sp>
      <p:grpSp>
        <p:nvGrpSpPr>
          <p:cNvPr id="12" name="Group 11">
            <a:extLst>
              <a:ext uri="{FF2B5EF4-FFF2-40B4-BE49-F238E27FC236}">
                <a16:creationId xmlns:a16="http://schemas.microsoft.com/office/drawing/2014/main" id="{93190AE4-E32E-4F40-D878-00E08342D600}"/>
              </a:ext>
            </a:extLst>
          </p:cNvPr>
          <p:cNvGrpSpPr/>
          <p:nvPr/>
        </p:nvGrpSpPr>
        <p:grpSpPr>
          <a:xfrm>
            <a:off x="7964557" y="2319130"/>
            <a:ext cx="4227443" cy="3458818"/>
            <a:chOff x="7964557" y="2319130"/>
            <a:chExt cx="4227443" cy="3458818"/>
          </a:xfrm>
        </p:grpSpPr>
        <p:sp>
          <p:nvSpPr>
            <p:cNvPr id="3" name="Rectangle 2">
              <a:extLst>
                <a:ext uri="{FF2B5EF4-FFF2-40B4-BE49-F238E27FC236}">
                  <a16:creationId xmlns:a16="http://schemas.microsoft.com/office/drawing/2014/main" id="{D6AE661A-6B73-42BC-DDA5-87C830F9775F}"/>
                </a:ext>
              </a:extLst>
            </p:cNvPr>
            <p:cNvSpPr/>
            <p:nvPr/>
          </p:nvSpPr>
          <p:spPr>
            <a:xfrm>
              <a:off x="7964557" y="2319130"/>
              <a:ext cx="4227443" cy="34588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BDB0CC-3CF3-F7D9-E071-DDE8F5838364}"/>
                </a:ext>
              </a:extLst>
            </p:cNvPr>
            <p:cNvSpPr txBox="1"/>
            <p:nvPr/>
          </p:nvSpPr>
          <p:spPr>
            <a:xfrm>
              <a:off x="9150198" y="5098736"/>
              <a:ext cx="1828800" cy="400110"/>
            </a:xfrm>
            <a:prstGeom prst="rect">
              <a:avLst/>
            </a:prstGeom>
            <a:noFill/>
          </p:spPr>
          <p:txBody>
            <a:bodyPr wrap="square" rtlCol="0">
              <a:spAutoFit/>
            </a:bodyPr>
            <a:lstStyle/>
            <a:p>
              <a:r>
                <a:rPr lang="en-US" sz="2000">
                  <a:solidFill>
                    <a:schemeClr val="tx2"/>
                  </a:solidFill>
                  <a:latin typeface="Azo Sans" panose="02000000000000000000" pitchFamily="2" charset="77"/>
                </a:rPr>
                <a:t>No more use</a:t>
              </a:r>
            </a:p>
          </p:txBody>
        </p:sp>
        <p:sp>
          <p:nvSpPr>
            <p:cNvPr id="5" name="TextBox 4">
              <a:extLst>
                <a:ext uri="{FF2B5EF4-FFF2-40B4-BE49-F238E27FC236}">
                  <a16:creationId xmlns:a16="http://schemas.microsoft.com/office/drawing/2014/main" id="{601ABAA1-9DAC-CAD4-1D03-54922BB921E5}"/>
                </a:ext>
              </a:extLst>
            </p:cNvPr>
            <p:cNvSpPr txBox="1"/>
            <p:nvPr/>
          </p:nvSpPr>
          <p:spPr>
            <a:xfrm>
              <a:off x="9150198" y="3806226"/>
              <a:ext cx="1828800" cy="1015663"/>
            </a:xfrm>
            <a:prstGeom prst="rect">
              <a:avLst/>
            </a:prstGeom>
            <a:noFill/>
          </p:spPr>
          <p:txBody>
            <a:bodyPr wrap="square" rtlCol="0">
              <a:spAutoFit/>
            </a:bodyPr>
            <a:lstStyle/>
            <a:p>
              <a:r>
                <a:rPr lang="en-US" sz="2000">
                  <a:solidFill>
                    <a:schemeClr val="tx2"/>
                  </a:solidFill>
                  <a:latin typeface="Azo Sans" panose="02000000000000000000" pitchFamily="2" charset="77"/>
                </a:rPr>
                <a:t>Cut back to a session every third day</a:t>
              </a:r>
            </a:p>
          </p:txBody>
        </p:sp>
        <p:sp>
          <p:nvSpPr>
            <p:cNvPr id="7" name="TextBox 6">
              <a:extLst>
                <a:ext uri="{FF2B5EF4-FFF2-40B4-BE49-F238E27FC236}">
                  <a16:creationId xmlns:a16="http://schemas.microsoft.com/office/drawing/2014/main" id="{91B731D2-DEA1-B9D8-59CB-7D92BC994EB2}"/>
                </a:ext>
              </a:extLst>
            </p:cNvPr>
            <p:cNvSpPr txBox="1"/>
            <p:nvPr/>
          </p:nvSpPr>
          <p:spPr>
            <a:xfrm>
              <a:off x="9150198" y="2493393"/>
              <a:ext cx="2146852" cy="1015663"/>
            </a:xfrm>
            <a:prstGeom prst="rect">
              <a:avLst/>
            </a:prstGeom>
            <a:noFill/>
          </p:spPr>
          <p:txBody>
            <a:bodyPr wrap="square" rtlCol="0">
              <a:spAutoFit/>
            </a:bodyPr>
            <a:lstStyle/>
            <a:p>
              <a:r>
                <a:rPr lang="en-US" sz="2000">
                  <a:solidFill>
                    <a:schemeClr val="tx2"/>
                  </a:solidFill>
                  <a:latin typeface="Azo Sans" panose="02000000000000000000" pitchFamily="2" charset="77"/>
                </a:rPr>
                <a:t>Cut back to a session every second day</a:t>
              </a:r>
            </a:p>
          </p:txBody>
        </p:sp>
        <p:sp>
          <p:nvSpPr>
            <p:cNvPr id="8" name="Terminator 7">
              <a:extLst>
                <a:ext uri="{FF2B5EF4-FFF2-40B4-BE49-F238E27FC236}">
                  <a16:creationId xmlns:a16="http://schemas.microsoft.com/office/drawing/2014/main" id="{2CCBFAF4-368C-3FA8-25DA-30FA07CEE1DE}"/>
                </a:ext>
              </a:extLst>
            </p:cNvPr>
            <p:cNvSpPr/>
            <p:nvPr/>
          </p:nvSpPr>
          <p:spPr>
            <a:xfrm>
              <a:off x="8685463" y="2607205"/>
              <a:ext cx="367964" cy="114496"/>
            </a:xfrm>
            <a:prstGeom prst="flowChartTermina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rminator 9">
              <a:extLst>
                <a:ext uri="{FF2B5EF4-FFF2-40B4-BE49-F238E27FC236}">
                  <a16:creationId xmlns:a16="http://schemas.microsoft.com/office/drawing/2014/main" id="{39E2F593-EEFA-5C62-B182-FFDFB0506BB1}"/>
                </a:ext>
              </a:extLst>
            </p:cNvPr>
            <p:cNvSpPr/>
            <p:nvPr/>
          </p:nvSpPr>
          <p:spPr>
            <a:xfrm>
              <a:off x="8685463" y="3927106"/>
              <a:ext cx="367964" cy="114496"/>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rminator 10">
              <a:extLst>
                <a:ext uri="{FF2B5EF4-FFF2-40B4-BE49-F238E27FC236}">
                  <a16:creationId xmlns:a16="http://schemas.microsoft.com/office/drawing/2014/main" id="{43DB5B98-1ADE-F71E-FAE0-8319FD25D2A7}"/>
                </a:ext>
              </a:extLst>
            </p:cNvPr>
            <p:cNvSpPr/>
            <p:nvPr/>
          </p:nvSpPr>
          <p:spPr>
            <a:xfrm>
              <a:off x="8685463" y="5223452"/>
              <a:ext cx="367964" cy="114496"/>
            </a:xfrm>
            <a:prstGeom prst="flowChartTermina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0BE41B5-0680-9AD8-7A0F-278AB08E5E8A}"/>
              </a:ext>
            </a:extLst>
          </p:cNvPr>
          <p:cNvSpPr txBox="1"/>
          <p:nvPr/>
        </p:nvSpPr>
        <p:spPr>
          <a:xfrm rot="16200000">
            <a:off x="-1073391" y="3606171"/>
            <a:ext cx="3184690" cy="400110"/>
          </a:xfrm>
          <a:prstGeom prst="rect">
            <a:avLst/>
          </a:prstGeom>
          <a:noFill/>
        </p:spPr>
        <p:txBody>
          <a:bodyPr wrap="square" rtlCol="0">
            <a:spAutoFit/>
          </a:bodyPr>
          <a:lstStyle/>
          <a:p>
            <a:r>
              <a:rPr lang="en-US" sz="2000">
                <a:solidFill>
                  <a:schemeClr val="tx2"/>
                </a:solidFill>
                <a:latin typeface="Azo Sans" panose="02000000000000000000" pitchFamily="2" charset="77"/>
              </a:rPr>
              <a:t>Metabolite level in urine</a:t>
            </a:r>
          </a:p>
        </p:txBody>
      </p:sp>
    </p:spTree>
    <p:extLst>
      <p:ext uri="{BB962C8B-B14F-4D97-AF65-F5344CB8AC3E}">
        <p14:creationId xmlns:p14="http://schemas.microsoft.com/office/powerpoint/2010/main" val="44528113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1">
                                            <p:graphicEl>
                                              <a:chart seriesIdx="-3" categoryIdx="-3" bldStep="gridLegend"/>
                                            </p:graphicEl>
                                          </p:spTgt>
                                        </p:tgtEl>
                                        <p:attrNameLst>
                                          <p:attrName>style.visibility</p:attrName>
                                        </p:attrNameLst>
                                      </p:cBhvr>
                                      <p:to>
                                        <p:strVal val="visible"/>
                                      </p:to>
                                    </p:set>
                                    <p:animEffect transition="in" filter="wipe(left)">
                                      <p:cBhvr>
                                        <p:cTn id="7" dur="500"/>
                                        <p:tgtEl>
                                          <p:spTgt spid="67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1">
                                            <p:graphicEl>
                                              <a:chart seriesIdx="0" categoryIdx="-4" bldStep="series"/>
                                            </p:graphicEl>
                                          </p:spTgt>
                                        </p:tgtEl>
                                        <p:attrNameLst>
                                          <p:attrName>style.visibility</p:attrName>
                                        </p:attrNameLst>
                                      </p:cBhvr>
                                      <p:to>
                                        <p:strVal val="visible"/>
                                      </p:to>
                                    </p:set>
                                    <p:animEffect transition="in" filter="wipe(left)">
                                      <p:cBhvr>
                                        <p:cTn id="12" dur="2000"/>
                                        <p:tgtEl>
                                          <p:spTgt spid="67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1">
                                            <p:graphicEl>
                                              <a:chart seriesIdx="1" categoryIdx="-4" bldStep="series"/>
                                            </p:graphicEl>
                                          </p:spTgt>
                                        </p:tgtEl>
                                        <p:attrNameLst>
                                          <p:attrName>style.visibility</p:attrName>
                                        </p:attrNameLst>
                                      </p:cBhvr>
                                      <p:to>
                                        <p:strVal val="visible"/>
                                      </p:to>
                                    </p:set>
                                    <p:animEffect transition="in" filter="wipe(left)">
                                      <p:cBhvr>
                                        <p:cTn id="17" dur="2000"/>
                                        <p:tgtEl>
                                          <p:spTgt spid="67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1">
                                            <p:graphicEl>
                                              <a:chart seriesIdx="2" categoryIdx="-4" bldStep="series"/>
                                            </p:graphicEl>
                                          </p:spTgt>
                                        </p:tgtEl>
                                        <p:attrNameLst>
                                          <p:attrName>style.visibility</p:attrName>
                                        </p:attrNameLst>
                                      </p:cBhvr>
                                      <p:to>
                                        <p:strVal val="visible"/>
                                      </p:to>
                                    </p:set>
                                    <p:animEffect transition="in" filter="wipe(left)">
                                      <p:cBhvr>
                                        <p:cTn id="22" dur="2000"/>
                                        <p:tgtEl>
                                          <p:spTgt spid="67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1"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DC3BEF-4684-09F0-A5AE-F9A1C7763B86}"/>
              </a:ext>
            </a:extLst>
          </p:cNvPr>
          <p:cNvSpPr>
            <a:spLocks noGrp="1"/>
          </p:cNvSpPr>
          <p:nvPr>
            <p:ph type="body" sz="quarter" idx="10"/>
          </p:nvPr>
        </p:nvSpPr>
        <p:spPr>
          <a:xfrm>
            <a:off x="2272660" y="2519525"/>
            <a:ext cx="7646680" cy="1222742"/>
          </a:xfrm>
        </p:spPr>
        <p:txBody>
          <a:bodyPr/>
          <a:lstStyle/>
          <a:p>
            <a:r>
              <a:rPr lang="en-US"/>
              <a:t>What we can all do</a:t>
            </a:r>
          </a:p>
        </p:txBody>
      </p:sp>
    </p:spTree>
    <p:extLst>
      <p:ext uri="{BB962C8B-B14F-4D97-AF65-F5344CB8AC3E}">
        <p14:creationId xmlns:p14="http://schemas.microsoft.com/office/powerpoint/2010/main" val="359726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238324-B5F6-159E-5A48-E2FFBC4A6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135467" y="-135467"/>
            <a:ext cx="12462934" cy="7179734"/>
          </a:xfrm>
          <a:prstGeom prst="rect">
            <a:avLst/>
          </a:prstGeom>
        </p:spPr>
      </p:pic>
      <p:sp>
        <p:nvSpPr>
          <p:cNvPr id="11" name="Rectangle 10">
            <a:extLst>
              <a:ext uri="{FF2B5EF4-FFF2-40B4-BE49-F238E27FC236}">
                <a16:creationId xmlns:a16="http://schemas.microsoft.com/office/drawing/2014/main" id="{4F8D6FA9-9C7F-F610-8C79-6FFEA95B5D9F}"/>
              </a:ext>
            </a:extLst>
          </p:cNvPr>
          <p:cNvSpPr/>
          <p:nvPr/>
        </p:nvSpPr>
        <p:spPr>
          <a:xfrm>
            <a:off x="389465" y="3064960"/>
            <a:ext cx="5401733" cy="3979307"/>
          </a:xfrm>
          <a:prstGeom prst="rect">
            <a:avLst/>
          </a:prstGeom>
          <a:solidFill>
            <a:schemeClr val="tx2">
              <a:alpha val="9046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E06EB9-7A7A-226E-127A-FDCC4E3D47E7}"/>
              </a:ext>
            </a:extLst>
          </p:cNvPr>
          <p:cNvSpPr/>
          <p:nvPr/>
        </p:nvSpPr>
        <p:spPr>
          <a:xfrm>
            <a:off x="389465" y="376307"/>
            <a:ext cx="9618134" cy="10968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A0E12EB-4323-D9E8-18D7-BD4A8907B40A}"/>
              </a:ext>
            </a:extLst>
          </p:cNvPr>
          <p:cNvSpPr>
            <a:spLocks noGrp="1"/>
          </p:cNvSpPr>
          <p:nvPr>
            <p:ph type="body" sz="quarter" idx="13"/>
          </p:nvPr>
        </p:nvSpPr>
        <p:spPr>
          <a:xfrm>
            <a:off x="746937" y="520242"/>
            <a:ext cx="9023595" cy="639690"/>
          </a:xfrm>
        </p:spPr>
        <p:txBody>
          <a:bodyPr/>
          <a:lstStyle/>
          <a:p>
            <a:r>
              <a:rPr lang="en-US">
                <a:solidFill>
                  <a:schemeClr val="tx2"/>
                </a:solidFill>
              </a:rPr>
              <a:t>I noticed…how are things going?</a:t>
            </a:r>
          </a:p>
        </p:txBody>
      </p:sp>
      <p:sp>
        <p:nvSpPr>
          <p:cNvPr id="7" name="Text Placeholder 3">
            <a:extLst>
              <a:ext uri="{FF2B5EF4-FFF2-40B4-BE49-F238E27FC236}">
                <a16:creationId xmlns:a16="http://schemas.microsoft.com/office/drawing/2014/main" id="{70C8BF16-12CD-3250-6F69-D4A4945BB0FF}"/>
              </a:ext>
            </a:extLst>
          </p:cNvPr>
          <p:cNvSpPr txBox="1">
            <a:spLocks/>
          </p:cNvSpPr>
          <p:nvPr/>
        </p:nvSpPr>
        <p:spPr>
          <a:xfrm>
            <a:off x="812798" y="3413978"/>
            <a:ext cx="5162794" cy="251929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accent2"/>
                </a:solidFill>
                <a:latin typeface="Balgin SemiBold"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bg2"/>
                </a:solidFill>
              </a:rPr>
              <a:t>Naming this is more important than the content or the outcome of a conversation.</a:t>
            </a:r>
          </a:p>
        </p:txBody>
      </p:sp>
    </p:spTree>
    <p:extLst>
      <p:ext uri="{BB962C8B-B14F-4D97-AF65-F5344CB8AC3E}">
        <p14:creationId xmlns:p14="http://schemas.microsoft.com/office/powerpoint/2010/main" val="2909975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238324-B5F6-159E-5A48-E2FFBC4A6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5467" y="-135467"/>
            <a:ext cx="12462934" cy="7179734"/>
          </a:xfrm>
          <a:prstGeom prst="rect">
            <a:avLst/>
          </a:prstGeom>
        </p:spPr>
      </p:pic>
      <p:sp>
        <p:nvSpPr>
          <p:cNvPr id="3" name="Text Placeholder 2">
            <a:extLst>
              <a:ext uri="{FF2B5EF4-FFF2-40B4-BE49-F238E27FC236}">
                <a16:creationId xmlns:a16="http://schemas.microsoft.com/office/drawing/2014/main" id="{4EF4DA67-25E6-26BA-42E4-EEFDEDF3D47E}"/>
              </a:ext>
            </a:extLst>
          </p:cNvPr>
          <p:cNvSpPr>
            <a:spLocks noGrp="1"/>
          </p:cNvSpPr>
          <p:nvPr>
            <p:ph type="body" sz="quarter" idx="13"/>
          </p:nvPr>
        </p:nvSpPr>
        <p:spPr>
          <a:xfrm>
            <a:off x="763872" y="4084709"/>
            <a:ext cx="7651995" cy="2417691"/>
          </a:xfrm>
        </p:spPr>
        <p:txBody>
          <a:bodyPr/>
          <a:lstStyle/>
          <a:p>
            <a:r>
              <a:rPr lang="en-US" sz="4800">
                <a:solidFill>
                  <a:schemeClr val="bg1"/>
                </a:solidFill>
              </a:rPr>
              <a:t>Knowing someone cares is a strong protective factor.</a:t>
            </a:r>
          </a:p>
        </p:txBody>
      </p:sp>
    </p:spTree>
    <p:extLst>
      <p:ext uri="{BB962C8B-B14F-4D97-AF65-F5344CB8AC3E}">
        <p14:creationId xmlns:p14="http://schemas.microsoft.com/office/powerpoint/2010/main" val="427820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5853F6-44EE-8CDA-08DF-D9EF293F63B2}"/>
              </a:ext>
            </a:extLst>
          </p:cNvPr>
          <p:cNvSpPr>
            <a:spLocks noGrp="1"/>
          </p:cNvSpPr>
          <p:nvPr>
            <p:ph type="body" sz="quarter" idx="13"/>
          </p:nvPr>
        </p:nvSpPr>
        <p:spPr/>
        <p:txBody>
          <a:bodyPr/>
          <a:lstStyle/>
          <a:p>
            <a:r>
              <a:rPr lang="en-US"/>
              <a:t>Outline</a:t>
            </a:r>
          </a:p>
        </p:txBody>
      </p:sp>
      <p:sp>
        <p:nvSpPr>
          <p:cNvPr id="5" name="Text Placeholder 4">
            <a:extLst>
              <a:ext uri="{FF2B5EF4-FFF2-40B4-BE49-F238E27FC236}">
                <a16:creationId xmlns:a16="http://schemas.microsoft.com/office/drawing/2014/main" id="{D6725532-5B4F-5CB3-8088-F405FE41F9F6}"/>
              </a:ext>
            </a:extLst>
          </p:cNvPr>
          <p:cNvSpPr>
            <a:spLocks noGrp="1"/>
          </p:cNvSpPr>
          <p:nvPr>
            <p:ph type="body" sz="quarter" idx="14"/>
          </p:nvPr>
        </p:nvSpPr>
        <p:spPr/>
        <p:txBody>
          <a:bodyPr/>
          <a:lstStyle/>
          <a:p>
            <a:r>
              <a:rPr lang="en-US"/>
              <a:t>Protective factors, connection and long-term patterns</a:t>
            </a:r>
          </a:p>
        </p:txBody>
      </p:sp>
      <p:sp>
        <p:nvSpPr>
          <p:cNvPr id="6" name="Text Placeholder 5">
            <a:extLst>
              <a:ext uri="{FF2B5EF4-FFF2-40B4-BE49-F238E27FC236}">
                <a16:creationId xmlns:a16="http://schemas.microsoft.com/office/drawing/2014/main" id="{D85A642F-6251-E191-59F1-66B87D1F2186}"/>
              </a:ext>
            </a:extLst>
          </p:cNvPr>
          <p:cNvSpPr>
            <a:spLocks noGrp="1"/>
          </p:cNvSpPr>
          <p:nvPr>
            <p:ph type="body" sz="quarter" idx="15"/>
          </p:nvPr>
        </p:nvSpPr>
        <p:spPr/>
        <p:txBody>
          <a:bodyPr/>
          <a:lstStyle/>
          <a:p>
            <a:r>
              <a:rPr lang="en-US"/>
              <a:t>Relevant factors about alcohol and other drugs</a:t>
            </a:r>
          </a:p>
        </p:txBody>
      </p:sp>
      <p:sp>
        <p:nvSpPr>
          <p:cNvPr id="7" name="Text Placeholder 6">
            <a:extLst>
              <a:ext uri="{FF2B5EF4-FFF2-40B4-BE49-F238E27FC236}">
                <a16:creationId xmlns:a16="http://schemas.microsoft.com/office/drawing/2014/main" id="{D8687E38-44FB-D2CB-E722-72850AD7460D}"/>
              </a:ext>
            </a:extLst>
          </p:cNvPr>
          <p:cNvSpPr>
            <a:spLocks noGrp="1"/>
          </p:cNvSpPr>
          <p:nvPr>
            <p:ph type="body" sz="quarter" idx="16"/>
          </p:nvPr>
        </p:nvSpPr>
        <p:spPr/>
        <p:txBody>
          <a:bodyPr/>
          <a:lstStyle/>
          <a:p>
            <a:r>
              <a:rPr lang="en-US"/>
              <a:t>What we can all do</a:t>
            </a:r>
          </a:p>
        </p:txBody>
      </p:sp>
      <p:sp>
        <p:nvSpPr>
          <p:cNvPr id="11" name="Text Placeholder 10">
            <a:extLst>
              <a:ext uri="{FF2B5EF4-FFF2-40B4-BE49-F238E27FC236}">
                <a16:creationId xmlns:a16="http://schemas.microsoft.com/office/drawing/2014/main" id="{41F3E4A3-A867-B32B-3C1E-5C66B62259E6}"/>
              </a:ext>
            </a:extLst>
          </p:cNvPr>
          <p:cNvSpPr>
            <a:spLocks noGrp="1"/>
          </p:cNvSpPr>
          <p:nvPr>
            <p:ph type="body" sz="quarter" idx="20"/>
          </p:nvPr>
        </p:nvSpPr>
        <p:spPr/>
        <p:txBody>
          <a:bodyPr/>
          <a:lstStyle/>
          <a:p>
            <a:r>
              <a:rPr lang="en-US"/>
              <a:t>The context in Aotearoa</a:t>
            </a:r>
          </a:p>
        </p:txBody>
      </p:sp>
      <p:pic>
        <p:nvPicPr>
          <p:cNvPr id="16" name="Picture 15">
            <a:extLst>
              <a:ext uri="{FF2B5EF4-FFF2-40B4-BE49-F238E27FC236}">
                <a16:creationId xmlns:a16="http://schemas.microsoft.com/office/drawing/2014/main" id="{C0F0B548-F514-4FE9-D4D9-A7C3654F4D9A}"/>
              </a:ext>
            </a:extLst>
          </p:cNvPr>
          <p:cNvPicPr>
            <a:picLocks noChangeAspect="1"/>
          </p:cNvPicPr>
          <p:nvPr/>
        </p:nvPicPr>
        <p:blipFill>
          <a:blip r:embed="rId3" cstate="screen">
            <a:alphaModFix amt="41000"/>
            <a:extLst>
              <a:ext uri="{28A0092B-C50C-407E-A947-70E740481C1C}">
                <a14:useLocalDpi xmlns:a14="http://schemas.microsoft.com/office/drawing/2010/main"/>
              </a:ext>
            </a:extLst>
          </a:blip>
          <a:stretch>
            <a:fillRect/>
          </a:stretch>
        </p:blipFill>
        <p:spPr>
          <a:xfrm>
            <a:off x="1208210" y="2570172"/>
            <a:ext cx="1323975" cy="1323975"/>
          </a:xfrm>
          <a:prstGeom prst="rect">
            <a:avLst/>
          </a:prstGeom>
        </p:spPr>
      </p:pic>
      <p:pic>
        <p:nvPicPr>
          <p:cNvPr id="17" name="Picture 16">
            <a:extLst>
              <a:ext uri="{FF2B5EF4-FFF2-40B4-BE49-F238E27FC236}">
                <a16:creationId xmlns:a16="http://schemas.microsoft.com/office/drawing/2014/main" id="{C946B82B-FDFF-3A3C-4730-0DB2F0F3A5D0}"/>
              </a:ext>
            </a:extLst>
          </p:cNvPr>
          <p:cNvPicPr>
            <a:picLocks noChangeAspect="1"/>
          </p:cNvPicPr>
          <p:nvPr/>
        </p:nvPicPr>
        <p:blipFill>
          <a:blip r:embed="rId3" cstate="screen">
            <a:alphaModFix amt="61000"/>
            <a:extLst>
              <a:ext uri="{28A0092B-C50C-407E-A947-70E740481C1C}">
                <a14:useLocalDpi xmlns:a14="http://schemas.microsoft.com/office/drawing/2010/main"/>
              </a:ext>
            </a:extLst>
          </a:blip>
          <a:stretch>
            <a:fillRect/>
          </a:stretch>
        </p:blipFill>
        <p:spPr>
          <a:xfrm>
            <a:off x="3986806" y="2570172"/>
            <a:ext cx="1323975" cy="1323975"/>
          </a:xfrm>
          <a:prstGeom prst="rect">
            <a:avLst/>
          </a:prstGeom>
        </p:spPr>
      </p:pic>
      <p:pic>
        <p:nvPicPr>
          <p:cNvPr id="18" name="Picture 17">
            <a:extLst>
              <a:ext uri="{FF2B5EF4-FFF2-40B4-BE49-F238E27FC236}">
                <a16:creationId xmlns:a16="http://schemas.microsoft.com/office/drawing/2014/main" id="{DFF4ACCE-EE61-76F6-306B-F369249292AB}"/>
              </a:ext>
            </a:extLst>
          </p:cNvPr>
          <p:cNvPicPr>
            <a:picLocks noChangeAspect="1"/>
          </p:cNvPicPr>
          <p:nvPr/>
        </p:nvPicPr>
        <p:blipFill>
          <a:blip r:embed="rId3" cstate="screen">
            <a:alphaModFix amt="81000"/>
            <a:extLst>
              <a:ext uri="{28A0092B-C50C-407E-A947-70E740481C1C}">
                <a14:useLocalDpi xmlns:a14="http://schemas.microsoft.com/office/drawing/2010/main"/>
              </a:ext>
            </a:extLst>
          </a:blip>
          <a:stretch>
            <a:fillRect/>
          </a:stretch>
        </p:blipFill>
        <p:spPr>
          <a:xfrm>
            <a:off x="6765402" y="2570172"/>
            <a:ext cx="1323975" cy="1323975"/>
          </a:xfrm>
          <a:prstGeom prst="rect">
            <a:avLst/>
          </a:prstGeom>
        </p:spPr>
      </p:pic>
      <p:pic>
        <p:nvPicPr>
          <p:cNvPr id="19" name="Picture 18">
            <a:extLst>
              <a:ext uri="{FF2B5EF4-FFF2-40B4-BE49-F238E27FC236}">
                <a16:creationId xmlns:a16="http://schemas.microsoft.com/office/drawing/2014/main" id="{D713860B-BCF1-AB5F-0FAC-923CBE0D8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7595" y="2570172"/>
            <a:ext cx="1323975" cy="1323975"/>
          </a:xfrm>
          <a:prstGeom prst="rect">
            <a:avLst/>
          </a:prstGeom>
        </p:spPr>
      </p:pic>
    </p:spTree>
    <p:extLst>
      <p:ext uri="{BB962C8B-B14F-4D97-AF65-F5344CB8AC3E}">
        <p14:creationId xmlns:p14="http://schemas.microsoft.com/office/powerpoint/2010/main" val="220474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67EDC2-DE55-F616-0FD8-BC8D89C6F3BA}"/>
              </a:ext>
            </a:extLst>
          </p:cNvPr>
          <p:cNvSpPr>
            <a:spLocks noGrp="1"/>
          </p:cNvSpPr>
          <p:nvPr>
            <p:ph type="body" sz="quarter" idx="13"/>
          </p:nvPr>
        </p:nvSpPr>
        <p:spPr>
          <a:xfrm>
            <a:off x="679205" y="748843"/>
            <a:ext cx="9091328" cy="1389923"/>
          </a:xfrm>
        </p:spPr>
        <p:txBody>
          <a:bodyPr/>
          <a:lstStyle/>
          <a:p>
            <a:r>
              <a:rPr lang="en-US">
                <a:solidFill>
                  <a:schemeClr val="tx2"/>
                </a:solidFill>
              </a:rPr>
              <a:t>How to let a young person know you’ve noticed changes</a:t>
            </a:r>
          </a:p>
        </p:txBody>
      </p:sp>
      <p:sp>
        <p:nvSpPr>
          <p:cNvPr id="3" name="Text Placeholder 2">
            <a:extLst>
              <a:ext uri="{FF2B5EF4-FFF2-40B4-BE49-F238E27FC236}">
                <a16:creationId xmlns:a16="http://schemas.microsoft.com/office/drawing/2014/main" id="{C4B12BA2-0B77-1C4B-DE71-093D3B38DEF7}"/>
              </a:ext>
            </a:extLst>
          </p:cNvPr>
          <p:cNvSpPr>
            <a:spLocks noGrp="1"/>
          </p:cNvSpPr>
          <p:nvPr>
            <p:ph type="body" sz="quarter" idx="14"/>
          </p:nvPr>
        </p:nvSpPr>
        <p:spPr>
          <a:xfrm>
            <a:off x="1306515" y="4605238"/>
            <a:ext cx="3545699" cy="1389923"/>
          </a:xfrm>
        </p:spPr>
        <p:txBody>
          <a:bodyPr/>
          <a:lstStyle/>
          <a:p>
            <a:pPr marL="0" indent="0">
              <a:buNone/>
            </a:pPr>
            <a:r>
              <a:rPr lang="en-US" sz="2200"/>
              <a:t>Non-judgmental</a:t>
            </a:r>
          </a:p>
          <a:p>
            <a:pPr marL="0" indent="0">
              <a:buNone/>
            </a:pPr>
            <a:r>
              <a:rPr lang="en-US" sz="2200"/>
              <a:t>Encouraging</a:t>
            </a:r>
          </a:p>
          <a:p>
            <a:pPr marL="0" indent="0">
              <a:buNone/>
            </a:pPr>
            <a:r>
              <a:rPr lang="en-US" sz="2200"/>
              <a:t>Compassionate</a:t>
            </a:r>
          </a:p>
        </p:txBody>
      </p:sp>
      <p:sp>
        <p:nvSpPr>
          <p:cNvPr id="4" name="Rectangle 3">
            <a:extLst>
              <a:ext uri="{FF2B5EF4-FFF2-40B4-BE49-F238E27FC236}">
                <a16:creationId xmlns:a16="http://schemas.microsoft.com/office/drawing/2014/main" id="{F0A82CD7-DB46-C45A-9624-B963EF5767DA}"/>
              </a:ext>
            </a:extLst>
          </p:cNvPr>
          <p:cNvSpPr/>
          <p:nvPr/>
        </p:nvSpPr>
        <p:spPr>
          <a:xfrm>
            <a:off x="788818" y="9057338"/>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703A2D-944A-85D2-8952-3907546B19A1}"/>
              </a:ext>
            </a:extLst>
          </p:cNvPr>
          <p:cNvSpPr/>
          <p:nvPr/>
        </p:nvSpPr>
        <p:spPr>
          <a:xfrm>
            <a:off x="4462405" y="9057338"/>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02AC58-E542-A953-80A3-DE1C94A0860F}"/>
              </a:ext>
            </a:extLst>
          </p:cNvPr>
          <p:cNvSpPr/>
          <p:nvPr/>
        </p:nvSpPr>
        <p:spPr>
          <a:xfrm>
            <a:off x="8140786" y="9057338"/>
            <a:ext cx="3398718" cy="3075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A97E167-244A-3F4F-9CEE-4E8DEF8F546E}"/>
              </a:ext>
            </a:extLst>
          </p:cNvPr>
          <p:cNvSpPr txBox="1">
            <a:spLocks/>
          </p:cNvSpPr>
          <p:nvPr/>
        </p:nvSpPr>
        <p:spPr>
          <a:xfrm>
            <a:off x="1521676" y="11452578"/>
            <a:ext cx="1933003" cy="313282"/>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solidFill>
                  <a:schemeClr val="bg2"/>
                </a:solidFill>
              </a:rPr>
              <a:t>Sleepy</a:t>
            </a:r>
          </a:p>
        </p:txBody>
      </p:sp>
      <p:sp>
        <p:nvSpPr>
          <p:cNvPr id="22" name="TextBox 21">
            <a:extLst>
              <a:ext uri="{FF2B5EF4-FFF2-40B4-BE49-F238E27FC236}">
                <a16:creationId xmlns:a16="http://schemas.microsoft.com/office/drawing/2014/main" id="{666E4574-D2A8-79DA-30BA-047F5E02F272}"/>
              </a:ext>
            </a:extLst>
          </p:cNvPr>
          <p:cNvSpPr txBox="1"/>
          <p:nvPr/>
        </p:nvSpPr>
        <p:spPr>
          <a:xfrm>
            <a:off x="1306516" y="9541206"/>
            <a:ext cx="2363321" cy="461665"/>
          </a:xfrm>
          <a:prstGeom prst="rect">
            <a:avLst/>
          </a:prstGeom>
          <a:noFill/>
        </p:spPr>
        <p:txBody>
          <a:bodyPr wrap="square" rtlCol="0">
            <a:spAutoFit/>
          </a:bodyPr>
          <a:lstStyle/>
          <a:p>
            <a:pPr algn="ctr"/>
            <a:r>
              <a:rPr lang="en-US" sz="2400" b="1">
                <a:solidFill>
                  <a:schemeClr val="bg2"/>
                </a:solidFill>
                <a:latin typeface="Balgin SemiBold" pitchFamily="2" charset="77"/>
              </a:rPr>
              <a:t>Depressants</a:t>
            </a:r>
          </a:p>
        </p:txBody>
      </p:sp>
      <p:sp>
        <p:nvSpPr>
          <p:cNvPr id="23" name="Text Placeholder 2">
            <a:extLst>
              <a:ext uri="{FF2B5EF4-FFF2-40B4-BE49-F238E27FC236}">
                <a16:creationId xmlns:a16="http://schemas.microsoft.com/office/drawing/2014/main" id="{DF08840E-5655-6B94-F64F-AA8DE0723F77}"/>
              </a:ext>
            </a:extLst>
          </p:cNvPr>
          <p:cNvSpPr txBox="1">
            <a:spLocks/>
          </p:cNvSpPr>
          <p:nvPr/>
        </p:nvSpPr>
        <p:spPr>
          <a:xfrm>
            <a:off x="5221661" y="11461722"/>
            <a:ext cx="1880206" cy="326882"/>
          </a:xfrm>
          <a:prstGeom prst="rect">
            <a:avLst/>
          </a:prstGeom>
        </p:spPr>
        <p:txBody>
          <a:bodyPr anchor="b"/>
          <a:lstStyle>
            <a:lvl1pPr marL="285750" indent="-285750" algn="l" defTabSz="914400" rtl="0" eaLnBrk="1" latinLnBrk="0" hangingPunct="1">
              <a:lnSpc>
                <a:spcPct val="100000"/>
              </a:lnSpc>
              <a:spcBef>
                <a:spcPts val="1000"/>
              </a:spcBef>
              <a:buFontTx/>
              <a:buBlip>
                <a:blip r:embed="rId4"/>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t>Speedy</a:t>
            </a:r>
          </a:p>
        </p:txBody>
      </p:sp>
      <p:sp>
        <p:nvSpPr>
          <p:cNvPr id="24" name="TextBox 23">
            <a:extLst>
              <a:ext uri="{FF2B5EF4-FFF2-40B4-BE49-F238E27FC236}">
                <a16:creationId xmlns:a16="http://schemas.microsoft.com/office/drawing/2014/main" id="{252977F9-844A-9146-91E7-39AE5CB2136D}"/>
              </a:ext>
            </a:extLst>
          </p:cNvPr>
          <p:cNvSpPr txBox="1"/>
          <p:nvPr/>
        </p:nvSpPr>
        <p:spPr>
          <a:xfrm>
            <a:off x="5059765" y="9507840"/>
            <a:ext cx="2203998" cy="461665"/>
          </a:xfrm>
          <a:prstGeom prst="rect">
            <a:avLst/>
          </a:prstGeom>
          <a:noFill/>
        </p:spPr>
        <p:txBody>
          <a:bodyPr wrap="square" rtlCol="0">
            <a:spAutoFit/>
          </a:bodyPr>
          <a:lstStyle/>
          <a:p>
            <a:pPr algn="ctr"/>
            <a:r>
              <a:rPr lang="en-US" sz="2400" b="1">
                <a:solidFill>
                  <a:schemeClr val="bg2"/>
                </a:solidFill>
                <a:latin typeface="Balgin SemiBold" pitchFamily="2" charset="77"/>
              </a:rPr>
              <a:t>Stimulants</a:t>
            </a:r>
          </a:p>
        </p:txBody>
      </p:sp>
      <p:sp>
        <p:nvSpPr>
          <p:cNvPr id="25" name="Text Placeholder 2">
            <a:extLst>
              <a:ext uri="{FF2B5EF4-FFF2-40B4-BE49-F238E27FC236}">
                <a16:creationId xmlns:a16="http://schemas.microsoft.com/office/drawing/2014/main" id="{9FB8E03E-81AE-FFFA-CC2C-CD7E7116A527}"/>
              </a:ext>
            </a:extLst>
          </p:cNvPr>
          <p:cNvSpPr txBox="1">
            <a:spLocks/>
          </p:cNvSpPr>
          <p:nvPr/>
        </p:nvSpPr>
        <p:spPr>
          <a:xfrm>
            <a:off x="8608863" y="11452578"/>
            <a:ext cx="2462564" cy="313282"/>
          </a:xfrm>
          <a:prstGeom prst="rect">
            <a:avLst/>
          </a:prstGeom>
        </p:spPr>
        <p:txBody>
          <a:bodyPr anchor="b"/>
          <a:lstStyle>
            <a:lvl1pPr marL="285750" indent="-285750" algn="l" defTabSz="914400" rtl="0" eaLnBrk="1" latinLnBrk="0" hangingPunct="1">
              <a:lnSpc>
                <a:spcPct val="100000"/>
              </a:lnSpc>
              <a:spcBef>
                <a:spcPts val="1000"/>
              </a:spcBef>
              <a:buFontTx/>
              <a:buBlip>
                <a:blip r:embed="rId4"/>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t>Trippy</a:t>
            </a:r>
          </a:p>
        </p:txBody>
      </p:sp>
      <p:sp>
        <p:nvSpPr>
          <p:cNvPr id="26" name="TextBox 25">
            <a:extLst>
              <a:ext uri="{FF2B5EF4-FFF2-40B4-BE49-F238E27FC236}">
                <a16:creationId xmlns:a16="http://schemas.microsoft.com/office/drawing/2014/main" id="{72F6F4B9-82F4-E147-D8A1-D63A32320DF2}"/>
              </a:ext>
            </a:extLst>
          </p:cNvPr>
          <p:cNvSpPr txBox="1"/>
          <p:nvPr/>
        </p:nvSpPr>
        <p:spPr>
          <a:xfrm>
            <a:off x="8608863" y="9541206"/>
            <a:ext cx="2462564" cy="461665"/>
          </a:xfrm>
          <a:prstGeom prst="rect">
            <a:avLst/>
          </a:prstGeom>
          <a:noFill/>
        </p:spPr>
        <p:txBody>
          <a:bodyPr wrap="square" rtlCol="0">
            <a:spAutoFit/>
          </a:bodyPr>
          <a:lstStyle/>
          <a:p>
            <a:pPr algn="ctr"/>
            <a:r>
              <a:rPr lang="en-US" sz="2400" b="1">
                <a:solidFill>
                  <a:schemeClr val="bg2"/>
                </a:solidFill>
                <a:latin typeface="Balgin SemiBold" pitchFamily="2" charset="77"/>
              </a:rPr>
              <a:t>Hallucinogens</a:t>
            </a:r>
          </a:p>
        </p:txBody>
      </p:sp>
      <p:sp>
        <p:nvSpPr>
          <p:cNvPr id="27" name="Text Placeholder 2">
            <a:extLst>
              <a:ext uri="{FF2B5EF4-FFF2-40B4-BE49-F238E27FC236}">
                <a16:creationId xmlns:a16="http://schemas.microsoft.com/office/drawing/2014/main" id="{39DBD936-1FCE-1AA4-DB71-1B203E6DB2D1}"/>
              </a:ext>
            </a:extLst>
          </p:cNvPr>
          <p:cNvSpPr txBox="1">
            <a:spLocks/>
          </p:cNvSpPr>
          <p:nvPr/>
        </p:nvSpPr>
        <p:spPr>
          <a:xfrm>
            <a:off x="1306516" y="4240671"/>
            <a:ext cx="2616554" cy="218785"/>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200" b="1"/>
              <a:t>Remember to be:</a:t>
            </a:r>
          </a:p>
        </p:txBody>
      </p:sp>
      <p:sp>
        <p:nvSpPr>
          <p:cNvPr id="28" name="TextBox 27">
            <a:extLst>
              <a:ext uri="{FF2B5EF4-FFF2-40B4-BE49-F238E27FC236}">
                <a16:creationId xmlns:a16="http://schemas.microsoft.com/office/drawing/2014/main" id="{52DA3CDB-A5F8-FD28-B511-AF2AC44F72A1}"/>
              </a:ext>
            </a:extLst>
          </p:cNvPr>
          <p:cNvSpPr txBox="1"/>
          <p:nvPr/>
        </p:nvSpPr>
        <p:spPr>
          <a:xfrm>
            <a:off x="479432" y="2454070"/>
            <a:ext cx="827084" cy="461665"/>
          </a:xfrm>
          <a:prstGeom prst="rect">
            <a:avLst/>
          </a:prstGeom>
          <a:noFill/>
        </p:spPr>
        <p:txBody>
          <a:bodyPr wrap="square" rtlCol="0">
            <a:spAutoFit/>
          </a:bodyPr>
          <a:lstStyle/>
          <a:p>
            <a:pPr algn="ctr"/>
            <a:r>
              <a:rPr lang="en-US" sz="2400" b="1">
                <a:solidFill>
                  <a:schemeClr val="tx2"/>
                </a:solidFill>
                <a:latin typeface="Balgin SemiBold" pitchFamily="2" charset="77"/>
              </a:rPr>
              <a:t>1.</a:t>
            </a:r>
          </a:p>
        </p:txBody>
      </p:sp>
      <p:sp>
        <p:nvSpPr>
          <p:cNvPr id="29" name="TextBox 28">
            <a:extLst>
              <a:ext uri="{FF2B5EF4-FFF2-40B4-BE49-F238E27FC236}">
                <a16:creationId xmlns:a16="http://schemas.microsoft.com/office/drawing/2014/main" id="{E4AB7924-27CF-1E0A-954C-013B06C299D4}"/>
              </a:ext>
            </a:extLst>
          </p:cNvPr>
          <p:cNvSpPr txBox="1"/>
          <p:nvPr/>
        </p:nvSpPr>
        <p:spPr>
          <a:xfrm>
            <a:off x="1306516" y="2454070"/>
            <a:ext cx="3520162" cy="830997"/>
          </a:xfrm>
          <a:prstGeom prst="rect">
            <a:avLst/>
          </a:prstGeom>
          <a:noFill/>
        </p:spPr>
        <p:txBody>
          <a:bodyPr wrap="square" rtlCol="0">
            <a:spAutoFit/>
          </a:bodyPr>
          <a:lstStyle/>
          <a:p>
            <a:r>
              <a:rPr lang="en-US" sz="2400" b="1">
                <a:solidFill>
                  <a:schemeClr val="tx2"/>
                </a:solidFill>
                <a:latin typeface="Balgin SemiBold" pitchFamily="2" charset="77"/>
              </a:rPr>
              <a:t>Pause and prepare to connect</a:t>
            </a:r>
          </a:p>
        </p:txBody>
      </p:sp>
      <p:sp>
        <p:nvSpPr>
          <p:cNvPr id="30" name="TextBox 29">
            <a:extLst>
              <a:ext uri="{FF2B5EF4-FFF2-40B4-BE49-F238E27FC236}">
                <a16:creationId xmlns:a16="http://schemas.microsoft.com/office/drawing/2014/main" id="{D0229A9A-A160-0912-59A0-96F9D49EDD36}"/>
              </a:ext>
            </a:extLst>
          </p:cNvPr>
          <p:cNvSpPr txBox="1"/>
          <p:nvPr/>
        </p:nvSpPr>
        <p:spPr>
          <a:xfrm>
            <a:off x="5601851" y="2454070"/>
            <a:ext cx="3176123" cy="1200329"/>
          </a:xfrm>
          <a:prstGeom prst="rect">
            <a:avLst/>
          </a:prstGeom>
          <a:noFill/>
        </p:spPr>
        <p:txBody>
          <a:bodyPr wrap="square" rtlCol="0">
            <a:spAutoFit/>
          </a:bodyPr>
          <a:lstStyle/>
          <a:p>
            <a:r>
              <a:rPr lang="en-US" sz="2400" b="1">
                <a:solidFill>
                  <a:schemeClr val="tx2"/>
                </a:solidFill>
                <a:latin typeface="Balgin SemiBold" pitchFamily="2" charset="77"/>
              </a:rPr>
              <a:t>Use conversation starters to open up a conversation</a:t>
            </a:r>
          </a:p>
        </p:txBody>
      </p:sp>
      <p:sp>
        <p:nvSpPr>
          <p:cNvPr id="31" name="TextBox 30">
            <a:extLst>
              <a:ext uri="{FF2B5EF4-FFF2-40B4-BE49-F238E27FC236}">
                <a16:creationId xmlns:a16="http://schemas.microsoft.com/office/drawing/2014/main" id="{2E69E66C-F31B-DB90-72A5-2259873FE3E4}"/>
              </a:ext>
            </a:extLst>
          </p:cNvPr>
          <p:cNvSpPr txBox="1"/>
          <p:nvPr/>
        </p:nvSpPr>
        <p:spPr>
          <a:xfrm>
            <a:off x="9771090" y="2454070"/>
            <a:ext cx="2670168" cy="461665"/>
          </a:xfrm>
          <a:prstGeom prst="rect">
            <a:avLst/>
          </a:prstGeom>
          <a:noFill/>
        </p:spPr>
        <p:txBody>
          <a:bodyPr wrap="square" rtlCol="0">
            <a:spAutoFit/>
          </a:bodyPr>
          <a:lstStyle/>
          <a:p>
            <a:r>
              <a:rPr lang="en-US" sz="2400" b="1">
                <a:solidFill>
                  <a:schemeClr val="tx2"/>
                </a:solidFill>
                <a:latin typeface="Balgin SemiBold" pitchFamily="2" charset="77"/>
              </a:rPr>
              <a:t>Listen.</a:t>
            </a:r>
          </a:p>
        </p:txBody>
      </p:sp>
      <p:sp>
        <p:nvSpPr>
          <p:cNvPr id="32" name="TextBox 31">
            <a:extLst>
              <a:ext uri="{FF2B5EF4-FFF2-40B4-BE49-F238E27FC236}">
                <a16:creationId xmlns:a16="http://schemas.microsoft.com/office/drawing/2014/main" id="{9AE7CDCB-2994-AC63-C5ED-A44D8ED46DAD}"/>
              </a:ext>
            </a:extLst>
          </p:cNvPr>
          <p:cNvSpPr txBox="1"/>
          <p:nvPr/>
        </p:nvSpPr>
        <p:spPr>
          <a:xfrm>
            <a:off x="4894610" y="2454070"/>
            <a:ext cx="827084" cy="461665"/>
          </a:xfrm>
          <a:prstGeom prst="rect">
            <a:avLst/>
          </a:prstGeom>
          <a:noFill/>
        </p:spPr>
        <p:txBody>
          <a:bodyPr wrap="square" rtlCol="0">
            <a:spAutoFit/>
          </a:bodyPr>
          <a:lstStyle/>
          <a:p>
            <a:pPr algn="ctr"/>
            <a:r>
              <a:rPr lang="en-US" sz="2400" b="1">
                <a:solidFill>
                  <a:schemeClr val="tx2"/>
                </a:solidFill>
                <a:latin typeface="Balgin SemiBold" pitchFamily="2" charset="77"/>
              </a:rPr>
              <a:t>2.</a:t>
            </a:r>
          </a:p>
        </p:txBody>
      </p:sp>
      <p:sp>
        <p:nvSpPr>
          <p:cNvPr id="33" name="TextBox 32">
            <a:extLst>
              <a:ext uri="{FF2B5EF4-FFF2-40B4-BE49-F238E27FC236}">
                <a16:creationId xmlns:a16="http://schemas.microsoft.com/office/drawing/2014/main" id="{9A70F1EC-D884-BA6B-8798-D72FF66701E5}"/>
              </a:ext>
            </a:extLst>
          </p:cNvPr>
          <p:cNvSpPr txBox="1"/>
          <p:nvPr/>
        </p:nvSpPr>
        <p:spPr>
          <a:xfrm>
            <a:off x="9051314" y="2454070"/>
            <a:ext cx="827084" cy="461665"/>
          </a:xfrm>
          <a:prstGeom prst="rect">
            <a:avLst/>
          </a:prstGeom>
          <a:noFill/>
        </p:spPr>
        <p:txBody>
          <a:bodyPr wrap="square" rtlCol="0">
            <a:spAutoFit/>
          </a:bodyPr>
          <a:lstStyle/>
          <a:p>
            <a:pPr algn="ctr"/>
            <a:r>
              <a:rPr lang="en-US" sz="2400" b="1">
                <a:solidFill>
                  <a:schemeClr val="tx2"/>
                </a:solidFill>
                <a:latin typeface="Balgin SemiBold" pitchFamily="2" charset="77"/>
              </a:rPr>
              <a:t>3.</a:t>
            </a:r>
          </a:p>
        </p:txBody>
      </p:sp>
      <p:cxnSp>
        <p:nvCxnSpPr>
          <p:cNvPr id="34" name="Straight Connector 33">
            <a:extLst>
              <a:ext uri="{FF2B5EF4-FFF2-40B4-BE49-F238E27FC236}">
                <a16:creationId xmlns:a16="http://schemas.microsoft.com/office/drawing/2014/main" id="{B30EC661-72F0-1F3F-B1BB-635F655E0BB6}"/>
              </a:ext>
            </a:extLst>
          </p:cNvPr>
          <p:cNvCxnSpPr>
            <a:cxnSpLocks/>
          </p:cNvCxnSpPr>
          <p:nvPr/>
        </p:nvCxnSpPr>
        <p:spPr>
          <a:xfrm>
            <a:off x="4852214" y="2597113"/>
            <a:ext cx="0" cy="8726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77782154-B33F-F9B7-6D8E-F3387AD3F0F7}"/>
              </a:ext>
            </a:extLst>
          </p:cNvPr>
          <p:cNvCxnSpPr>
            <a:cxnSpLocks/>
          </p:cNvCxnSpPr>
          <p:nvPr/>
        </p:nvCxnSpPr>
        <p:spPr>
          <a:xfrm>
            <a:off x="8965323" y="2597113"/>
            <a:ext cx="0" cy="8726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2" name="Text Placeholder 2">
            <a:extLst>
              <a:ext uri="{FF2B5EF4-FFF2-40B4-BE49-F238E27FC236}">
                <a16:creationId xmlns:a16="http://schemas.microsoft.com/office/drawing/2014/main" id="{E961D25E-8FC1-E578-F909-87BFD7AA4AC5}"/>
              </a:ext>
            </a:extLst>
          </p:cNvPr>
          <p:cNvSpPr txBox="1">
            <a:spLocks/>
          </p:cNvSpPr>
          <p:nvPr/>
        </p:nvSpPr>
        <p:spPr>
          <a:xfrm>
            <a:off x="4388914" y="4535086"/>
            <a:ext cx="3545699" cy="1460076"/>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Genuine</a:t>
            </a:r>
          </a:p>
          <a:p>
            <a:pPr marL="0" indent="0">
              <a:buNone/>
            </a:pPr>
            <a:r>
              <a:rPr lang="en-US" sz="2200"/>
              <a:t>Honest</a:t>
            </a:r>
          </a:p>
          <a:p>
            <a:pPr marL="0" indent="0">
              <a:buNone/>
            </a:pPr>
            <a:r>
              <a:rPr lang="en-US" sz="2200"/>
              <a:t>Optimistic</a:t>
            </a:r>
          </a:p>
        </p:txBody>
      </p:sp>
    </p:spTree>
    <p:extLst>
      <p:ext uri="{BB962C8B-B14F-4D97-AF65-F5344CB8AC3E}">
        <p14:creationId xmlns:p14="http://schemas.microsoft.com/office/powerpoint/2010/main" val="186888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6613417" cy="1363594"/>
          </a:xfrm>
        </p:spPr>
        <p:txBody>
          <a:bodyPr/>
          <a:lstStyle/>
          <a:p>
            <a:r>
              <a:rPr lang="en-US"/>
              <a:t>Resources</a:t>
            </a:r>
          </a:p>
        </p:txBody>
      </p:sp>
      <p:cxnSp>
        <p:nvCxnSpPr>
          <p:cNvPr id="4" name="Straight Connector 3">
            <a:extLst>
              <a:ext uri="{FF2B5EF4-FFF2-40B4-BE49-F238E27FC236}">
                <a16:creationId xmlns:a16="http://schemas.microsoft.com/office/drawing/2014/main" id="{1CACD0AE-6C60-406D-0268-B253AB666B77}"/>
              </a:ext>
            </a:extLst>
          </p:cNvPr>
          <p:cNvCxnSpPr>
            <a:cxnSpLocks/>
          </p:cNvCxnSpPr>
          <p:nvPr/>
        </p:nvCxnSpPr>
        <p:spPr>
          <a:xfrm>
            <a:off x="3298762" y="2569089"/>
            <a:ext cx="0" cy="79200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2C663981-3638-17D7-D942-4180EC2F4A4B}"/>
              </a:ext>
            </a:extLst>
          </p:cNvPr>
          <p:cNvCxnSpPr>
            <a:cxnSpLocks/>
          </p:cNvCxnSpPr>
          <p:nvPr/>
        </p:nvCxnSpPr>
        <p:spPr>
          <a:xfrm>
            <a:off x="5916281" y="2569089"/>
            <a:ext cx="0" cy="79200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F9FF5E24-63CE-A32E-182E-1AB6E8E6F10A}"/>
              </a:ext>
            </a:extLst>
          </p:cNvPr>
          <p:cNvCxnSpPr>
            <a:cxnSpLocks/>
          </p:cNvCxnSpPr>
          <p:nvPr/>
        </p:nvCxnSpPr>
        <p:spPr>
          <a:xfrm>
            <a:off x="8740977" y="2569089"/>
            <a:ext cx="0" cy="79200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E9F83C52-C082-0C55-FEE0-C26CBDC2E695}"/>
              </a:ext>
            </a:extLst>
          </p:cNvPr>
          <p:cNvCxnSpPr>
            <a:cxnSpLocks/>
          </p:cNvCxnSpPr>
          <p:nvPr/>
        </p:nvCxnSpPr>
        <p:spPr>
          <a:xfrm>
            <a:off x="787704" y="2569089"/>
            <a:ext cx="0" cy="79200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04419FC2-8DBF-058E-55B7-4B0D1DEF49CC}"/>
              </a:ext>
            </a:extLst>
          </p:cNvPr>
          <p:cNvSpPr txBox="1"/>
          <p:nvPr/>
        </p:nvSpPr>
        <p:spPr>
          <a:xfrm>
            <a:off x="846740" y="2413676"/>
            <a:ext cx="1173472" cy="400110"/>
          </a:xfrm>
          <a:prstGeom prst="rect">
            <a:avLst/>
          </a:prstGeom>
          <a:noFill/>
        </p:spPr>
        <p:txBody>
          <a:bodyPr wrap="square">
            <a:spAutoFit/>
          </a:bodyPr>
          <a:lstStyle/>
          <a:p>
            <a:r>
              <a:rPr lang="en-US" sz="2000" b="1">
                <a:solidFill>
                  <a:schemeClr val="bg2"/>
                </a:solidFill>
                <a:latin typeface="Balgin SemiBold" pitchFamily="2" charset="77"/>
              </a:rPr>
              <a:t>Every</a:t>
            </a:r>
          </a:p>
        </p:txBody>
      </p:sp>
      <p:sp>
        <p:nvSpPr>
          <p:cNvPr id="14" name="TextBox 13">
            <a:extLst>
              <a:ext uri="{FF2B5EF4-FFF2-40B4-BE49-F238E27FC236}">
                <a16:creationId xmlns:a16="http://schemas.microsoft.com/office/drawing/2014/main" id="{A3DD36DC-08C1-14B3-FA31-F3E85712871D}"/>
              </a:ext>
            </a:extLst>
          </p:cNvPr>
          <p:cNvSpPr txBox="1"/>
          <p:nvPr/>
        </p:nvSpPr>
        <p:spPr>
          <a:xfrm>
            <a:off x="3388234" y="2413676"/>
            <a:ext cx="1173472" cy="400110"/>
          </a:xfrm>
          <a:prstGeom prst="rect">
            <a:avLst/>
          </a:prstGeom>
          <a:noFill/>
        </p:spPr>
        <p:txBody>
          <a:bodyPr wrap="square">
            <a:spAutoFit/>
          </a:bodyPr>
          <a:lstStyle/>
          <a:p>
            <a:r>
              <a:rPr lang="en-US" sz="2000" b="1">
                <a:solidFill>
                  <a:schemeClr val="bg2"/>
                </a:solidFill>
                <a:latin typeface="Balgin SemiBold" pitchFamily="2" charset="77"/>
              </a:rPr>
              <a:t>Many</a:t>
            </a:r>
          </a:p>
        </p:txBody>
      </p:sp>
      <p:sp>
        <p:nvSpPr>
          <p:cNvPr id="15" name="TextBox 14">
            <a:extLst>
              <a:ext uri="{FF2B5EF4-FFF2-40B4-BE49-F238E27FC236}">
                <a16:creationId xmlns:a16="http://schemas.microsoft.com/office/drawing/2014/main" id="{E139CB74-613C-3EB3-41F1-97C265B26E1E}"/>
              </a:ext>
            </a:extLst>
          </p:cNvPr>
          <p:cNvSpPr txBox="1"/>
          <p:nvPr/>
        </p:nvSpPr>
        <p:spPr>
          <a:xfrm>
            <a:off x="5970069" y="2413676"/>
            <a:ext cx="1173472" cy="400110"/>
          </a:xfrm>
          <a:prstGeom prst="rect">
            <a:avLst/>
          </a:prstGeom>
          <a:noFill/>
        </p:spPr>
        <p:txBody>
          <a:bodyPr wrap="square">
            <a:spAutoFit/>
          </a:bodyPr>
          <a:lstStyle/>
          <a:p>
            <a:r>
              <a:rPr lang="en-US" sz="2000" b="1">
                <a:solidFill>
                  <a:schemeClr val="bg2"/>
                </a:solidFill>
                <a:latin typeface="Balgin SemiBold" pitchFamily="2" charset="77"/>
              </a:rPr>
              <a:t>Some</a:t>
            </a:r>
          </a:p>
        </p:txBody>
      </p:sp>
      <p:sp>
        <p:nvSpPr>
          <p:cNvPr id="16" name="TextBox 15">
            <a:extLst>
              <a:ext uri="{FF2B5EF4-FFF2-40B4-BE49-F238E27FC236}">
                <a16:creationId xmlns:a16="http://schemas.microsoft.com/office/drawing/2014/main" id="{F8697041-5A07-D0CC-21E5-F47E6FB9A4BE}"/>
              </a:ext>
            </a:extLst>
          </p:cNvPr>
          <p:cNvSpPr txBox="1"/>
          <p:nvPr/>
        </p:nvSpPr>
        <p:spPr>
          <a:xfrm>
            <a:off x="8780505" y="2413676"/>
            <a:ext cx="1173472" cy="400110"/>
          </a:xfrm>
          <a:prstGeom prst="rect">
            <a:avLst/>
          </a:prstGeom>
          <a:noFill/>
        </p:spPr>
        <p:txBody>
          <a:bodyPr wrap="square">
            <a:spAutoFit/>
          </a:bodyPr>
          <a:lstStyle/>
          <a:p>
            <a:r>
              <a:rPr lang="en-US" sz="2000" b="1">
                <a:solidFill>
                  <a:schemeClr val="bg2"/>
                </a:solidFill>
                <a:latin typeface="Balgin SemiBold" pitchFamily="2" charset="77"/>
              </a:rPr>
              <a:t>A few</a:t>
            </a:r>
          </a:p>
        </p:txBody>
      </p:sp>
      <p:sp>
        <p:nvSpPr>
          <p:cNvPr id="17" name="Rectangle 16">
            <a:extLst>
              <a:ext uri="{FF2B5EF4-FFF2-40B4-BE49-F238E27FC236}">
                <a16:creationId xmlns:a16="http://schemas.microsoft.com/office/drawing/2014/main" id="{3F75A5E6-DE93-325D-FFB9-51721F7F5D62}"/>
              </a:ext>
            </a:extLst>
          </p:cNvPr>
          <p:cNvSpPr/>
          <p:nvPr/>
        </p:nvSpPr>
        <p:spPr>
          <a:xfrm>
            <a:off x="775830" y="3361090"/>
            <a:ext cx="5074790" cy="2149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7FEC50-3F3F-7242-3874-2B4B777623AF}"/>
              </a:ext>
            </a:extLst>
          </p:cNvPr>
          <p:cNvSpPr/>
          <p:nvPr/>
        </p:nvSpPr>
        <p:spPr>
          <a:xfrm>
            <a:off x="5977222" y="3361090"/>
            <a:ext cx="2698092" cy="1009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5A9F23-7BD1-6241-88C0-051D0500925C}"/>
              </a:ext>
            </a:extLst>
          </p:cNvPr>
          <p:cNvSpPr/>
          <p:nvPr/>
        </p:nvSpPr>
        <p:spPr>
          <a:xfrm>
            <a:off x="8813791" y="3361089"/>
            <a:ext cx="2751878" cy="1009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B28B334-740A-8677-E053-410AE5FE9DAC}"/>
              </a:ext>
            </a:extLst>
          </p:cNvPr>
          <p:cNvSpPr txBox="1"/>
          <p:nvPr/>
        </p:nvSpPr>
        <p:spPr>
          <a:xfrm>
            <a:off x="931448" y="3551283"/>
            <a:ext cx="4235726" cy="461665"/>
          </a:xfrm>
          <a:prstGeom prst="rect">
            <a:avLst/>
          </a:prstGeom>
          <a:noFill/>
        </p:spPr>
        <p:txBody>
          <a:bodyPr wrap="square">
            <a:spAutoFit/>
          </a:bodyPr>
          <a:lstStyle/>
          <a:p>
            <a:r>
              <a:rPr lang="en-US" sz="1200" b="1" dirty="0">
                <a:solidFill>
                  <a:schemeClr val="tx2"/>
                </a:solidFill>
                <a:latin typeface="Azo Sans" panose="02000000000000000000" pitchFamily="2" charset="77"/>
              </a:rPr>
              <a:t>Did you know series</a:t>
            </a:r>
          </a:p>
          <a:p>
            <a:r>
              <a:rPr lang="en-US" sz="1200" dirty="0">
                <a:solidFill>
                  <a:schemeClr val="tx2"/>
                </a:solidFill>
                <a:latin typeface="Azo Sans" panose="02000000000000000000" pitchFamily="2" charset="77"/>
              </a:rPr>
              <a:t>NZ Drug Foundation and AoD Provider Collaborative</a:t>
            </a:r>
          </a:p>
        </p:txBody>
      </p:sp>
      <p:sp>
        <p:nvSpPr>
          <p:cNvPr id="21" name="TextBox 20">
            <a:extLst>
              <a:ext uri="{FF2B5EF4-FFF2-40B4-BE49-F238E27FC236}">
                <a16:creationId xmlns:a16="http://schemas.microsoft.com/office/drawing/2014/main" id="{6ACCA766-3800-6972-3291-002843FDE808}"/>
              </a:ext>
            </a:extLst>
          </p:cNvPr>
          <p:cNvSpPr txBox="1"/>
          <p:nvPr/>
        </p:nvSpPr>
        <p:spPr>
          <a:xfrm>
            <a:off x="931448" y="4097548"/>
            <a:ext cx="4235726" cy="646331"/>
          </a:xfrm>
          <a:prstGeom prst="rect">
            <a:avLst/>
          </a:prstGeom>
          <a:noFill/>
        </p:spPr>
        <p:txBody>
          <a:bodyPr wrap="square">
            <a:spAutoFit/>
          </a:bodyPr>
          <a:lstStyle/>
          <a:p>
            <a:r>
              <a:rPr lang="en-US" sz="1200" b="1" dirty="0">
                <a:solidFill>
                  <a:schemeClr val="tx2"/>
                </a:solidFill>
                <a:latin typeface="Azo Sans" panose="02000000000000000000" pitchFamily="2" charset="77"/>
              </a:rPr>
              <a:t>Substances overview table</a:t>
            </a:r>
          </a:p>
          <a:p>
            <a:r>
              <a:rPr lang="en-US" sz="1200" dirty="0">
                <a:solidFill>
                  <a:schemeClr val="tx2"/>
                </a:solidFill>
                <a:latin typeface="Azo Sans" panose="02000000000000000000" pitchFamily="2" charset="77"/>
              </a:rPr>
              <a:t>Whāraurau/Werry Workforce, Matua Raki, NZ Drug Foundation</a:t>
            </a:r>
          </a:p>
        </p:txBody>
      </p:sp>
      <p:sp>
        <p:nvSpPr>
          <p:cNvPr id="22" name="TextBox 21">
            <a:extLst>
              <a:ext uri="{FF2B5EF4-FFF2-40B4-BE49-F238E27FC236}">
                <a16:creationId xmlns:a16="http://schemas.microsoft.com/office/drawing/2014/main" id="{3A8B4E79-AB97-6D38-EE71-931E1822E4E9}"/>
              </a:ext>
            </a:extLst>
          </p:cNvPr>
          <p:cNvSpPr txBox="1"/>
          <p:nvPr/>
        </p:nvSpPr>
        <p:spPr>
          <a:xfrm>
            <a:off x="931448" y="4845694"/>
            <a:ext cx="4235726" cy="461665"/>
          </a:xfrm>
          <a:prstGeom prst="rect">
            <a:avLst/>
          </a:prstGeom>
          <a:noFill/>
        </p:spPr>
        <p:txBody>
          <a:bodyPr wrap="square">
            <a:spAutoFit/>
          </a:bodyPr>
          <a:lstStyle/>
          <a:p>
            <a:r>
              <a:rPr lang="en-US" sz="1200" b="1" dirty="0">
                <a:solidFill>
                  <a:schemeClr val="tx2"/>
                </a:solidFill>
                <a:latin typeface="Azo Sans" panose="02000000000000000000" pitchFamily="2" charset="77"/>
              </a:rPr>
              <a:t>Bridging the Gap</a:t>
            </a:r>
          </a:p>
          <a:p>
            <a:r>
              <a:rPr lang="en-US" sz="1200" dirty="0">
                <a:solidFill>
                  <a:schemeClr val="tx2"/>
                </a:solidFill>
                <a:latin typeface="Azo Sans" panose="02000000000000000000" pitchFamily="2" charset="77"/>
              </a:rPr>
              <a:t>Whāraurau/Werry Workforce, Matua Raki</a:t>
            </a:r>
          </a:p>
        </p:txBody>
      </p:sp>
      <p:sp>
        <p:nvSpPr>
          <p:cNvPr id="23" name="TextBox 22">
            <a:extLst>
              <a:ext uri="{FF2B5EF4-FFF2-40B4-BE49-F238E27FC236}">
                <a16:creationId xmlns:a16="http://schemas.microsoft.com/office/drawing/2014/main" id="{98441688-0F0E-D391-933D-B4ADE48DA95E}"/>
              </a:ext>
            </a:extLst>
          </p:cNvPr>
          <p:cNvSpPr txBox="1"/>
          <p:nvPr/>
        </p:nvSpPr>
        <p:spPr>
          <a:xfrm>
            <a:off x="6073464" y="3551283"/>
            <a:ext cx="2334266" cy="646331"/>
          </a:xfrm>
          <a:prstGeom prst="rect">
            <a:avLst/>
          </a:prstGeom>
          <a:noFill/>
        </p:spPr>
        <p:txBody>
          <a:bodyPr wrap="square">
            <a:spAutoFit/>
          </a:bodyPr>
          <a:lstStyle/>
          <a:p>
            <a:r>
              <a:rPr lang="en-US" sz="1200" b="1" dirty="0">
                <a:solidFill>
                  <a:schemeClr val="tx2"/>
                </a:solidFill>
                <a:latin typeface="Azo Sans" panose="02000000000000000000" pitchFamily="2" charset="77"/>
              </a:rPr>
              <a:t>Brief advice cards</a:t>
            </a:r>
          </a:p>
          <a:p>
            <a:r>
              <a:rPr lang="en-US" sz="1200" dirty="0">
                <a:solidFill>
                  <a:schemeClr val="tx2"/>
                </a:solidFill>
                <a:latin typeface="Azo Sans" panose="02000000000000000000" pitchFamily="2" charset="77"/>
              </a:rPr>
              <a:t>Whāraurau/Werry Workforce, NZ Drug Foundation</a:t>
            </a:r>
          </a:p>
        </p:txBody>
      </p:sp>
      <p:sp>
        <p:nvSpPr>
          <p:cNvPr id="24" name="TextBox 23">
            <a:extLst>
              <a:ext uri="{FF2B5EF4-FFF2-40B4-BE49-F238E27FC236}">
                <a16:creationId xmlns:a16="http://schemas.microsoft.com/office/drawing/2014/main" id="{6F1DAA9E-EB76-BC59-FC15-78B600BE24BA}"/>
              </a:ext>
            </a:extLst>
          </p:cNvPr>
          <p:cNvSpPr txBox="1"/>
          <p:nvPr/>
        </p:nvSpPr>
        <p:spPr>
          <a:xfrm>
            <a:off x="8899791" y="3551283"/>
            <a:ext cx="2334266" cy="646331"/>
          </a:xfrm>
          <a:prstGeom prst="rect">
            <a:avLst/>
          </a:prstGeom>
          <a:noFill/>
        </p:spPr>
        <p:txBody>
          <a:bodyPr wrap="square">
            <a:spAutoFit/>
          </a:bodyPr>
          <a:lstStyle/>
          <a:p>
            <a:r>
              <a:rPr lang="en-US" sz="1200" b="1">
                <a:solidFill>
                  <a:schemeClr val="tx2"/>
                </a:solidFill>
                <a:latin typeface="Azo Sans" panose="02000000000000000000" pitchFamily="2" charset="77"/>
              </a:rPr>
              <a:t>The Level – Harm reduction information</a:t>
            </a:r>
          </a:p>
          <a:p>
            <a:r>
              <a:rPr lang="en-US" sz="1200">
                <a:solidFill>
                  <a:schemeClr val="tx2"/>
                </a:solidFill>
                <a:latin typeface="Azo Sans" panose="02000000000000000000" pitchFamily="2" charset="77"/>
              </a:rPr>
              <a:t>NZ Drug Foundation</a:t>
            </a:r>
          </a:p>
        </p:txBody>
      </p:sp>
    </p:spTree>
    <p:extLst>
      <p:ext uri="{BB962C8B-B14F-4D97-AF65-F5344CB8AC3E}">
        <p14:creationId xmlns:p14="http://schemas.microsoft.com/office/powerpoint/2010/main" val="67509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4"/>
            <a:ext cx="6149107" cy="1709348"/>
          </a:xfrm>
        </p:spPr>
        <p:txBody>
          <a:bodyPr/>
          <a:lstStyle/>
          <a:p>
            <a:r>
              <a:rPr lang="en-US">
                <a:solidFill>
                  <a:schemeClr val="tx2"/>
                </a:solidFill>
              </a:rPr>
              <a:t>Conversation planning tool for parents</a:t>
            </a:r>
          </a:p>
        </p:txBody>
      </p:sp>
      <p:sp>
        <p:nvSpPr>
          <p:cNvPr id="5" name="Text Placeholder 4">
            <a:extLst>
              <a:ext uri="{FF2B5EF4-FFF2-40B4-BE49-F238E27FC236}">
                <a16:creationId xmlns:a16="http://schemas.microsoft.com/office/drawing/2014/main" id="{0524D03A-03A8-753E-BA7F-3894D6697DE9}"/>
              </a:ext>
            </a:extLst>
          </p:cNvPr>
          <p:cNvSpPr txBox="1">
            <a:spLocks/>
          </p:cNvSpPr>
          <p:nvPr/>
        </p:nvSpPr>
        <p:spPr>
          <a:xfrm>
            <a:off x="679205" y="5750523"/>
            <a:ext cx="5804722" cy="751254"/>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tx2"/>
                </a:solidFill>
                <a:hlinkClick r:id="rId2">
                  <a:extLst>
                    <a:ext uri="{A12FA001-AC4F-418D-AE19-62706E023703}">
                      <ahyp:hlinkClr xmlns:ahyp="http://schemas.microsoft.com/office/drawing/2018/hyperlinkcolor" val="tx"/>
                    </a:ext>
                  </a:extLst>
                </a:hlinkClick>
              </a:rPr>
              <a:t>Drugfoundation.org.nz/didyouknow</a:t>
            </a:r>
            <a:endParaRPr lang="en-US" sz="2400" b="1">
              <a:solidFill>
                <a:schemeClr val="tx2"/>
              </a:solidFill>
            </a:endParaRPr>
          </a:p>
        </p:txBody>
      </p:sp>
      <p:pic>
        <p:nvPicPr>
          <p:cNvPr id="3" name="Picture 2" descr="A book cover with a blue background&#10;&#10;Description automatically generated">
            <a:extLst>
              <a:ext uri="{FF2B5EF4-FFF2-40B4-BE49-F238E27FC236}">
                <a16:creationId xmlns:a16="http://schemas.microsoft.com/office/drawing/2014/main" id="{238ABEA1-B906-74C1-7B6A-B24D9FDC6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5640" y="356222"/>
            <a:ext cx="4320307" cy="6145555"/>
          </a:xfrm>
          <a:prstGeom prst="rect">
            <a:avLst/>
          </a:prstGeom>
        </p:spPr>
      </p:pic>
    </p:spTree>
    <p:extLst>
      <p:ext uri="{BB962C8B-B14F-4D97-AF65-F5344CB8AC3E}">
        <p14:creationId xmlns:p14="http://schemas.microsoft.com/office/powerpoint/2010/main" val="243748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4272805" cy="1008705"/>
          </a:xfrm>
        </p:spPr>
        <p:txBody>
          <a:bodyPr/>
          <a:lstStyle/>
          <a:p>
            <a:r>
              <a:rPr lang="en-US">
                <a:solidFill>
                  <a:schemeClr val="tx2"/>
                </a:solidFill>
              </a:rPr>
              <a:t>Key points</a:t>
            </a:r>
          </a:p>
        </p:txBody>
      </p:sp>
      <p:sp>
        <p:nvSpPr>
          <p:cNvPr id="3" name="Text Placeholder 2">
            <a:extLst>
              <a:ext uri="{FF2B5EF4-FFF2-40B4-BE49-F238E27FC236}">
                <a16:creationId xmlns:a16="http://schemas.microsoft.com/office/drawing/2014/main" id="{F9A6216C-E0C6-B2A3-2CEA-98C8D75D0057}"/>
              </a:ext>
            </a:extLst>
          </p:cNvPr>
          <p:cNvSpPr>
            <a:spLocks noGrp="1"/>
          </p:cNvSpPr>
          <p:nvPr>
            <p:ph type="body" sz="quarter" idx="14"/>
          </p:nvPr>
        </p:nvSpPr>
        <p:spPr>
          <a:xfrm>
            <a:off x="679205" y="4880493"/>
            <a:ext cx="3235813" cy="808673"/>
          </a:xfrm>
        </p:spPr>
        <p:txBody>
          <a:bodyPr/>
          <a:lstStyle/>
          <a:p>
            <a:r>
              <a:rPr lang="en-US" sz="2200"/>
              <a:t>Offer proactive support.</a:t>
            </a:r>
          </a:p>
        </p:txBody>
      </p:sp>
      <p:sp>
        <p:nvSpPr>
          <p:cNvPr id="4" name="Text Placeholder 3">
            <a:extLst>
              <a:ext uri="{FF2B5EF4-FFF2-40B4-BE49-F238E27FC236}">
                <a16:creationId xmlns:a16="http://schemas.microsoft.com/office/drawing/2014/main" id="{C9416311-6C61-6856-896D-10D7BA5ED847}"/>
              </a:ext>
            </a:extLst>
          </p:cNvPr>
          <p:cNvSpPr>
            <a:spLocks noGrp="1"/>
          </p:cNvSpPr>
          <p:nvPr>
            <p:ph type="body" sz="quarter" idx="15"/>
          </p:nvPr>
        </p:nvSpPr>
        <p:spPr>
          <a:xfrm>
            <a:off x="7724640" y="2266462"/>
            <a:ext cx="3235813" cy="1548581"/>
          </a:xfrm>
        </p:spPr>
        <p:txBody>
          <a:bodyPr/>
          <a:lstStyle/>
          <a:p>
            <a:r>
              <a:rPr lang="en-US" sz="2200"/>
              <a:t>Develop critical thinking skills using real life learning contexts.</a:t>
            </a:r>
          </a:p>
        </p:txBody>
      </p:sp>
      <p:sp>
        <p:nvSpPr>
          <p:cNvPr id="6" name="Text Placeholder 2">
            <a:extLst>
              <a:ext uri="{FF2B5EF4-FFF2-40B4-BE49-F238E27FC236}">
                <a16:creationId xmlns:a16="http://schemas.microsoft.com/office/drawing/2014/main" id="{45900B64-B43B-219E-CC8C-6D51ABBE245B}"/>
              </a:ext>
            </a:extLst>
          </p:cNvPr>
          <p:cNvSpPr txBox="1">
            <a:spLocks/>
          </p:cNvSpPr>
          <p:nvPr/>
        </p:nvSpPr>
        <p:spPr>
          <a:xfrm>
            <a:off x="679205" y="2290978"/>
            <a:ext cx="3235813" cy="2197058"/>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Create a positive school environment that promotes wellbeing, student connectedness and help-seeking.</a:t>
            </a:r>
          </a:p>
        </p:txBody>
      </p:sp>
      <p:sp>
        <p:nvSpPr>
          <p:cNvPr id="8" name="Text Placeholder 2">
            <a:extLst>
              <a:ext uri="{FF2B5EF4-FFF2-40B4-BE49-F238E27FC236}">
                <a16:creationId xmlns:a16="http://schemas.microsoft.com/office/drawing/2014/main" id="{5666BB32-152E-8E6C-8BEA-6610C7506D8F}"/>
              </a:ext>
            </a:extLst>
          </p:cNvPr>
          <p:cNvSpPr txBox="1">
            <a:spLocks/>
          </p:cNvSpPr>
          <p:nvPr/>
        </p:nvSpPr>
        <p:spPr>
          <a:xfrm>
            <a:off x="4313225" y="2335222"/>
            <a:ext cx="3060969" cy="1814051"/>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Identify students whose attendance is slipping and ask about alcohol and other drugs.</a:t>
            </a:r>
          </a:p>
        </p:txBody>
      </p:sp>
      <p:sp>
        <p:nvSpPr>
          <p:cNvPr id="9" name="Text Placeholder 3">
            <a:extLst>
              <a:ext uri="{FF2B5EF4-FFF2-40B4-BE49-F238E27FC236}">
                <a16:creationId xmlns:a16="http://schemas.microsoft.com/office/drawing/2014/main" id="{EB3D708F-6C25-FCB9-22DD-8C331B61A673}"/>
              </a:ext>
            </a:extLst>
          </p:cNvPr>
          <p:cNvSpPr txBox="1">
            <a:spLocks/>
          </p:cNvSpPr>
          <p:nvPr/>
        </p:nvSpPr>
        <p:spPr>
          <a:xfrm>
            <a:off x="4313224" y="4488036"/>
            <a:ext cx="3235813" cy="1509243"/>
          </a:xfrm>
          <a:prstGeom prst="rect">
            <a:avLst/>
          </a:prstGeom>
        </p:spPr>
        <p:txBody>
          <a:bodyPr anchor="b"/>
          <a:lstStyle>
            <a:lvl1pPr marL="285750" indent="-285750" algn="l" defTabSz="914400" rtl="0" eaLnBrk="1" latinLnBrk="0" hangingPunct="1">
              <a:lnSpc>
                <a:spcPct val="100000"/>
              </a:lnSpc>
              <a:spcBef>
                <a:spcPts val="1000"/>
              </a:spcBef>
              <a:buFontTx/>
              <a:buBlip>
                <a:blip r:embed="rId2"/>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Give lots of opportunities to engage in school activities.</a:t>
            </a:r>
          </a:p>
        </p:txBody>
      </p:sp>
    </p:spTree>
    <p:extLst>
      <p:ext uri="{BB962C8B-B14F-4D97-AF65-F5344CB8AC3E}">
        <p14:creationId xmlns:p14="http://schemas.microsoft.com/office/powerpoint/2010/main" val="31847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15EE90-5942-4B1E-6A14-8F152F3FF3B6}"/>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4">
            <a:extLst>
              <a:ext uri="{FF2B5EF4-FFF2-40B4-BE49-F238E27FC236}">
                <a16:creationId xmlns:a16="http://schemas.microsoft.com/office/drawing/2014/main" id="{B8B0DFC5-23F8-F721-376F-1BEA311EBF66}"/>
              </a:ext>
            </a:extLst>
          </p:cNvPr>
          <p:cNvSpPr txBox="1">
            <a:spLocks/>
          </p:cNvSpPr>
          <p:nvPr/>
        </p:nvSpPr>
        <p:spPr>
          <a:xfrm>
            <a:off x="2272660" y="2561858"/>
            <a:ext cx="7646680" cy="12770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a:solidFill>
                  <a:schemeClr val="bg2"/>
                </a:solidFill>
                <a:latin typeface="Balgin Black" pitchFamily="2" charset="77"/>
              </a:rPr>
              <a:t>Thank you</a:t>
            </a:r>
          </a:p>
        </p:txBody>
      </p:sp>
      <p:sp>
        <p:nvSpPr>
          <p:cNvPr id="24" name="Text Placeholder 4">
            <a:extLst>
              <a:ext uri="{FF2B5EF4-FFF2-40B4-BE49-F238E27FC236}">
                <a16:creationId xmlns:a16="http://schemas.microsoft.com/office/drawing/2014/main" id="{BC43D445-71FA-B717-9008-EDA9693DF851}"/>
              </a:ext>
            </a:extLst>
          </p:cNvPr>
          <p:cNvSpPr txBox="1">
            <a:spLocks/>
          </p:cNvSpPr>
          <p:nvPr/>
        </p:nvSpPr>
        <p:spPr>
          <a:xfrm>
            <a:off x="4247830" y="3720099"/>
            <a:ext cx="3696340" cy="6893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bg2"/>
                </a:solidFill>
                <a:latin typeface="Balgin SemiBold" pitchFamily="2" charset="77"/>
              </a:rPr>
              <a:t>tuturu.org.nz</a:t>
            </a:r>
          </a:p>
        </p:txBody>
      </p:sp>
      <p:pic>
        <p:nvPicPr>
          <p:cNvPr id="27" name="Picture 26">
            <a:extLst>
              <a:ext uri="{FF2B5EF4-FFF2-40B4-BE49-F238E27FC236}">
                <a16:creationId xmlns:a16="http://schemas.microsoft.com/office/drawing/2014/main" id="{77BE8E8E-C6BF-232D-6313-1536AE0F76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312471" y="5978754"/>
            <a:ext cx="1208378" cy="277927"/>
          </a:xfrm>
          <a:prstGeom prst="rect">
            <a:avLst/>
          </a:prstGeom>
        </p:spPr>
      </p:pic>
      <p:sp>
        <p:nvSpPr>
          <p:cNvPr id="29" name="Rectangle 28">
            <a:extLst>
              <a:ext uri="{FF2B5EF4-FFF2-40B4-BE49-F238E27FC236}">
                <a16:creationId xmlns:a16="http://schemas.microsoft.com/office/drawing/2014/main" id="{022709BD-56B3-0735-8CF9-82E57955F0B0}"/>
              </a:ext>
            </a:extLst>
          </p:cNvPr>
          <p:cNvSpPr/>
          <p:nvPr/>
        </p:nvSpPr>
        <p:spPr>
          <a:xfrm rot="2700000">
            <a:off x="5093655" y="5855654"/>
            <a:ext cx="2004689" cy="2004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251099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E3310F-7624-7149-3506-AE7E3A3E1EA2}"/>
              </a:ext>
            </a:extLst>
          </p:cNvPr>
          <p:cNvSpPr>
            <a:spLocks noGrp="1"/>
          </p:cNvSpPr>
          <p:nvPr>
            <p:ph type="body" sz="quarter" idx="10"/>
          </p:nvPr>
        </p:nvSpPr>
        <p:spPr/>
        <p:txBody>
          <a:bodyPr/>
          <a:lstStyle/>
          <a:p>
            <a:r>
              <a:rPr lang="en-US"/>
              <a:t>The context in Aotearoa</a:t>
            </a:r>
          </a:p>
        </p:txBody>
      </p:sp>
    </p:spTree>
    <p:extLst>
      <p:ext uri="{BB962C8B-B14F-4D97-AF65-F5344CB8AC3E}">
        <p14:creationId xmlns:p14="http://schemas.microsoft.com/office/powerpoint/2010/main" val="173863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52AEB-BFBE-647E-51D7-43D2CD590A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9A75A9-4D19-91D6-C9C5-22CD6C914DF3}"/>
              </a:ext>
            </a:extLst>
          </p:cNvPr>
          <p:cNvSpPr>
            <a:spLocks noGrp="1"/>
          </p:cNvSpPr>
          <p:nvPr>
            <p:ph type="body" sz="quarter" idx="13"/>
          </p:nvPr>
        </p:nvSpPr>
        <p:spPr>
          <a:xfrm>
            <a:off x="679205" y="748843"/>
            <a:ext cx="10293595" cy="1190794"/>
          </a:xfrm>
        </p:spPr>
        <p:txBody>
          <a:bodyPr/>
          <a:lstStyle/>
          <a:p>
            <a:r>
              <a:rPr lang="en-US"/>
              <a:t>People learn through progressive exposure to new ideas or skills</a:t>
            </a:r>
          </a:p>
        </p:txBody>
      </p:sp>
      <p:sp>
        <p:nvSpPr>
          <p:cNvPr id="6" name="TextBox 5">
            <a:extLst>
              <a:ext uri="{FF2B5EF4-FFF2-40B4-BE49-F238E27FC236}">
                <a16:creationId xmlns:a16="http://schemas.microsoft.com/office/drawing/2014/main" id="{10F17411-7BC4-6FCC-990C-4A8DDEFA942F}"/>
              </a:ext>
            </a:extLst>
          </p:cNvPr>
          <p:cNvSpPr txBox="1"/>
          <p:nvPr/>
        </p:nvSpPr>
        <p:spPr>
          <a:xfrm>
            <a:off x="679205" y="2315341"/>
            <a:ext cx="7290622" cy="369332"/>
          </a:xfrm>
          <a:prstGeom prst="rect">
            <a:avLst/>
          </a:prstGeom>
          <a:noFill/>
        </p:spPr>
        <p:txBody>
          <a:bodyPr wrap="square" rtlCol="0">
            <a:spAutoFit/>
          </a:bodyPr>
          <a:lstStyle/>
          <a:p>
            <a:r>
              <a:rPr lang="en-US">
                <a:solidFill>
                  <a:schemeClr val="accent2"/>
                </a:solidFill>
                <a:latin typeface="Azo Sans Lt" panose="02000000000000000000" pitchFamily="2" charset="77"/>
              </a:rPr>
              <a:t>But alcohol and other drugs are commonly treated differently.</a:t>
            </a:r>
          </a:p>
        </p:txBody>
      </p:sp>
      <p:grpSp>
        <p:nvGrpSpPr>
          <p:cNvPr id="63" name="Group 62">
            <a:extLst>
              <a:ext uri="{FF2B5EF4-FFF2-40B4-BE49-F238E27FC236}">
                <a16:creationId xmlns:a16="http://schemas.microsoft.com/office/drawing/2014/main" id="{A02C0E51-B1E9-2C8E-80CE-F7C64C2E1377}"/>
              </a:ext>
            </a:extLst>
          </p:cNvPr>
          <p:cNvGrpSpPr/>
          <p:nvPr/>
        </p:nvGrpSpPr>
        <p:grpSpPr>
          <a:xfrm>
            <a:off x="818176" y="5519451"/>
            <a:ext cx="2383239" cy="441096"/>
            <a:chOff x="818176" y="5519451"/>
            <a:chExt cx="2383239" cy="441096"/>
          </a:xfrm>
        </p:grpSpPr>
        <p:sp>
          <p:nvSpPr>
            <p:cNvPr id="41" name="Rectangle 40">
              <a:extLst>
                <a:ext uri="{FF2B5EF4-FFF2-40B4-BE49-F238E27FC236}">
                  <a16:creationId xmlns:a16="http://schemas.microsoft.com/office/drawing/2014/main" id="{AF180D85-9AEA-1DFA-B075-72883E3808B5}"/>
                </a:ext>
              </a:extLst>
            </p:cNvPr>
            <p:cNvSpPr/>
            <p:nvPr/>
          </p:nvSpPr>
          <p:spPr>
            <a:xfrm>
              <a:off x="818176" y="5519451"/>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84BD8ED-2546-FAB7-6723-F95996A68C64}"/>
                </a:ext>
              </a:extLst>
            </p:cNvPr>
            <p:cNvSpPr txBox="1"/>
            <p:nvPr/>
          </p:nvSpPr>
          <p:spPr>
            <a:xfrm>
              <a:off x="848220" y="5563147"/>
              <a:ext cx="1749837" cy="369332"/>
            </a:xfrm>
            <a:prstGeom prst="rect">
              <a:avLst/>
            </a:prstGeom>
            <a:noFill/>
          </p:spPr>
          <p:txBody>
            <a:bodyPr wrap="square">
              <a:spAutoFit/>
            </a:bodyPr>
            <a:lstStyle/>
            <a:p>
              <a:r>
                <a:rPr lang="en-US">
                  <a:solidFill>
                    <a:schemeClr val="bg2"/>
                  </a:solidFill>
                  <a:latin typeface="Azo Sans" panose="02000000000000000000" pitchFamily="2" charset="77"/>
                </a:rPr>
                <a:t>Critique</a:t>
              </a:r>
            </a:p>
          </p:txBody>
        </p:sp>
      </p:grpSp>
      <p:grpSp>
        <p:nvGrpSpPr>
          <p:cNvPr id="62" name="Group 61">
            <a:extLst>
              <a:ext uri="{FF2B5EF4-FFF2-40B4-BE49-F238E27FC236}">
                <a16:creationId xmlns:a16="http://schemas.microsoft.com/office/drawing/2014/main" id="{F7949974-32F0-1AC2-C3A9-435F57FDD71A}"/>
              </a:ext>
            </a:extLst>
          </p:cNvPr>
          <p:cNvGrpSpPr/>
          <p:nvPr/>
        </p:nvGrpSpPr>
        <p:grpSpPr>
          <a:xfrm>
            <a:off x="818176" y="5033222"/>
            <a:ext cx="2383239" cy="441096"/>
            <a:chOff x="818176" y="5033222"/>
            <a:chExt cx="2383239" cy="441096"/>
          </a:xfrm>
        </p:grpSpPr>
        <p:sp>
          <p:nvSpPr>
            <p:cNvPr id="40" name="Rectangle 39">
              <a:extLst>
                <a:ext uri="{FF2B5EF4-FFF2-40B4-BE49-F238E27FC236}">
                  <a16:creationId xmlns:a16="http://schemas.microsoft.com/office/drawing/2014/main" id="{4A729478-D100-C7C8-CFBA-4F19D9AD93DC}"/>
                </a:ext>
              </a:extLst>
            </p:cNvPr>
            <p:cNvSpPr/>
            <p:nvPr/>
          </p:nvSpPr>
          <p:spPr>
            <a:xfrm>
              <a:off x="818176" y="5033222"/>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39276B9-4AE2-C654-4D5D-6B56F83DCD79}"/>
                </a:ext>
              </a:extLst>
            </p:cNvPr>
            <p:cNvSpPr txBox="1"/>
            <p:nvPr/>
          </p:nvSpPr>
          <p:spPr>
            <a:xfrm>
              <a:off x="848220" y="5082780"/>
              <a:ext cx="2338681" cy="369332"/>
            </a:xfrm>
            <a:prstGeom prst="rect">
              <a:avLst/>
            </a:prstGeom>
            <a:noFill/>
          </p:spPr>
          <p:txBody>
            <a:bodyPr wrap="square">
              <a:spAutoFit/>
            </a:bodyPr>
            <a:lstStyle/>
            <a:p>
              <a:r>
                <a:rPr lang="en-US">
                  <a:solidFill>
                    <a:schemeClr val="bg2"/>
                  </a:solidFill>
                  <a:latin typeface="Azo Sans" panose="02000000000000000000" pitchFamily="2" charset="77"/>
                </a:rPr>
                <a:t>Compare &amp; contrast</a:t>
              </a:r>
            </a:p>
          </p:txBody>
        </p:sp>
      </p:grpSp>
      <p:grpSp>
        <p:nvGrpSpPr>
          <p:cNvPr id="61" name="Group 60">
            <a:extLst>
              <a:ext uri="{FF2B5EF4-FFF2-40B4-BE49-F238E27FC236}">
                <a16:creationId xmlns:a16="http://schemas.microsoft.com/office/drawing/2014/main" id="{B4F4DD6B-11B9-03B7-7F21-BBAEECE02809}"/>
              </a:ext>
            </a:extLst>
          </p:cNvPr>
          <p:cNvGrpSpPr/>
          <p:nvPr/>
        </p:nvGrpSpPr>
        <p:grpSpPr>
          <a:xfrm>
            <a:off x="818176" y="4546993"/>
            <a:ext cx="2383239" cy="441096"/>
            <a:chOff x="818176" y="4546993"/>
            <a:chExt cx="2383239" cy="441096"/>
          </a:xfrm>
        </p:grpSpPr>
        <p:sp>
          <p:nvSpPr>
            <p:cNvPr id="39" name="Rectangle 38">
              <a:extLst>
                <a:ext uri="{FF2B5EF4-FFF2-40B4-BE49-F238E27FC236}">
                  <a16:creationId xmlns:a16="http://schemas.microsoft.com/office/drawing/2014/main" id="{20F9AC8C-3951-4967-B6A2-C3603A8217F0}"/>
                </a:ext>
              </a:extLst>
            </p:cNvPr>
            <p:cNvSpPr/>
            <p:nvPr/>
          </p:nvSpPr>
          <p:spPr>
            <a:xfrm>
              <a:off x="818176" y="4546993"/>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B6A050-C037-DDF6-E561-714EE53299BF}"/>
                </a:ext>
              </a:extLst>
            </p:cNvPr>
            <p:cNvSpPr txBox="1"/>
            <p:nvPr/>
          </p:nvSpPr>
          <p:spPr>
            <a:xfrm>
              <a:off x="848220" y="4587589"/>
              <a:ext cx="1590180" cy="369332"/>
            </a:xfrm>
            <a:prstGeom prst="rect">
              <a:avLst/>
            </a:prstGeom>
            <a:noFill/>
          </p:spPr>
          <p:txBody>
            <a:bodyPr wrap="square">
              <a:spAutoFit/>
            </a:bodyPr>
            <a:lstStyle/>
            <a:p>
              <a:r>
                <a:rPr lang="en-US">
                  <a:solidFill>
                    <a:schemeClr val="bg2"/>
                  </a:solidFill>
                  <a:latin typeface="Azo Sans" panose="02000000000000000000" pitchFamily="2" charset="77"/>
                </a:rPr>
                <a:t>Apply</a:t>
              </a:r>
            </a:p>
          </p:txBody>
        </p:sp>
      </p:grpSp>
      <p:grpSp>
        <p:nvGrpSpPr>
          <p:cNvPr id="60" name="Group 59">
            <a:extLst>
              <a:ext uri="{FF2B5EF4-FFF2-40B4-BE49-F238E27FC236}">
                <a16:creationId xmlns:a16="http://schemas.microsoft.com/office/drawing/2014/main" id="{EE00811D-A44C-169E-6F17-F5E544E90DAE}"/>
              </a:ext>
            </a:extLst>
          </p:cNvPr>
          <p:cNvGrpSpPr/>
          <p:nvPr/>
        </p:nvGrpSpPr>
        <p:grpSpPr>
          <a:xfrm>
            <a:off x="818176" y="4060767"/>
            <a:ext cx="2383239" cy="441096"/>
            <a:chOff x="818176" y="4060767"/>
            <a:chExt cx="2383239" cy="441096"/>
          </a:xfrm>
        </p:grpSpPr>
        <p:sp>
          <p:nvSpPr>
            <p:cNvPr id="38" name="Rectangle 37">
              <a:extLst>
                <a:ext uri="{FF2B5EF4-FFF2-40B4-BE49-F238E27FC236}">
                  <a16:creationId xmlns:a16="http://schemas.microsoft.com/office/drawing/2014/main" id="{70C14D5C-F2B2-F10E-C062-01D362031106}"/>
                </a:ext>
              </a:extLst>
            </p:cNvPr>
            <p:cNvSpPr/>
            <p:nvPr/>
          </p:nvSpPr>
          <p:spPr>
            <a:xfrm>
              <a:off x="818176" y="4060767"/>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20449A-5031-C500-A4B2-FC9403A5C501}"/>
                </a:ext>
              </a:extLst>
            </p:cNvPr>
            <p:cNvSpPr txBox="1"/>
            <p:nvPr/>
          </p:nvSpPr>
          <p:spPr>
            <a:xfrm>
              <a:off x="848220" y="4114169"/>
              <a:ext cx="1749837" cy="369332"/>
            </a:xfrm>
            <a:prstGeom prst="rect">
              <a:avLst/>
            </a:prstGeom>
            <a:noFill/>
          </p:spPr>
          <p:txBody>
            <a:bodyPr wrap="square">
              <a:spAutoFit/>
            </a:bodyPr>
            <a:lstStyle/>
            <a:p>
              <a:r>
                <a:rPr lang="en-US">
                  <a:solidFill>
                    <a:schemeClr val="bg2"/>
                  </a:solidFill>
                  <a:latin typeface="Azo Sans" panose="02000000000000000000" pitchFamily="2" charset="77"/>
                </a:rPr>
                <a:t>Understand</a:t>
              </a:r>
            </a:p>
          </p:txBody>
        </p:sp>
      </p:grpSp>
      <p:grpSp>
        <p:nvGrpSpPr>
          <p:cNvPr id="59" name="Group 58">
            <a:extLst>
              <a:ext uri="{FF2B5EF4-FFF2-40B4-BE49-F238E27FC236}">
                <a16:creationId xmlns:a16="http://schemas.microsoft.com/office/drawing/2014/main" id="{4E540FA7-8B04-6A35-EBB8-457A9B8CE392}"/>
              </a:ext>
            </a:extLst>
          </p:cNvPr>
          <p:cNvGrpSpPr/>
          <p:nvPr/>
        </p:nvGrpSpPr>
        <p:grpSpPr>
          <a:xfrm>
            <a:off x="818176" y="3574538"/>
            <a:ext cx="2383239" cy="441096"/>
            <a:chOff x="818176" y="3574538"/>
            <a:chExt cx="2383239" cy="441096"/>
          </a:xfrm>
        </p:grpSpPr>
        <p:sp>
          <p:nvSpPr>
            <p:cNvPr id="37" name="Rectangle 36">
              <a:extLst>
                <a:ext uri="{FF2B5EF4-FFF2-40B4-BE49-F238E27FC236}">
                  <a16:creationId xmlns:a16="http://schemas.microsoft.com/office/drawing/2014/main" id="{B930EC17-8BCB-42D0-80E5-5A234A52D2A8}"/>
                </a:ext>
              </a:extLst>
            </p:cNvPr>
            <p:cNvSpPr/>
            <p:nvPr/>
          </p:nvSpPr>
          <p:spPr>
            <a:xfrm>
              <a:off x="818176" y="3574538"/>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97F33F0-F6D2-ACB2-51FE-FF2ECC705DE4}"/>
                </a:ext>
              </a:extLst>
            </p:cNvPr>
            <p:cNvSpPr txBox="1"/>
            <p:nvPr/>
          </p:nvSpPr>
          <p:spPr>
            <a:xfrm>
              <a:off x="848220" y="3618978"/>
              <a:ext cx="2119952" cy="369332"/>
            </a:xfrm>
            <a:prstGeom prst="rect">
              <a:avLst/>
            </a:prstGeom>
            <a:noFill/>
          </p:spPr>
          <p:txBody>
            <a:bodyPr wrap="square">
              <a:spAutoFit/>
            </a:bodyPr>
            <a:lstStyle/>
            <a:p>
              <a:r>
                <a:rPr lang="en-US">
                  <a:solidFill>
                    <a:schemeClr val="bg2"/>
                  </a:solidFill>
                  <a:latin typeface="Azo Sans" panose="02000000000000000000" pitchFamily="2" charset="77"/>
                </a:rPr>
                <a:t>Recall</a:t>
              </a:r>
            </a:p>
          </p:txBody>
        </p:sp>
      </p:grpSp>
      <p:grpSp>
        <p:nvGrpSpPr>
          <p:cNvPr id="58" name="Group 57">
            <a:extLst>
              <a:ext uri="{FF2B5EF4-FFF2-40B4-BE49-F238E27FC236}">
                <a16:creationId xmlns:a16="http://schemas.microsoft.com/office/drawing/2014/main" id="{5F1EE827-2CF2-68B1-3ADB-71BFDAAB633B}"/>
              </a:ext>
            </a:extLst>
          </p:cNvPr>
          <p:cNvGrpSpPr/>
          <p:nvPr/>
        </p:nvGrpSpPr>
        <p:grpSpPr>
          <a:xfrm>
            <a:off x="818176" y="3088309"/>
            <a:ext cx="2383239" cy="441096"/>
            <a:chOff x="818176" y="3088309"/>
            <a:chExt cx="2383239" cy="441096"/>
          </a:xfrm>
        </p:grpSpPr>
        <p:sp>
          <p:nvSpPr>
            <p:cNvPr id="35" name="Rectangle 34">
              <a:extLst>
                <a:ext uri="{FF2B5EF4-FFF2-40B4-BE49-F238E27FC236}">
                  <a16:creationId xmlns:a16="http://schemas.microsoft.com/office/drawing/2014/main" id="{30E0249B-B736-B53A-5A46-7EA520B2BDF6}"/>
                </a:ext>
              </a:extLst>
            </p:cNvPr>
            <p:cNvSpPr/>
            <p:nvPr/>
          </p:nvSpPr>
          <p:spPr>
            <a:xfrm>
              <a:off x="818176" y="3088309"/>
              <a:ext cx="2383239"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6D59AD5-5F92-1D98-38EE-606E203978EF}"/>
                </a:ext>
              </a:extLst>
            </p:cNvPr>
            <p:cNvSpPr txBox="1"/>
            <p:nvPr/>
          </p:nvSpPr>
          <p:spPr>
            <a:xfrm>
              <a:off x="848220" y="3145558"/>
              <a:ext cx="2119952" cy="369332"/>
            </a:xfrm>
            <a:prstGeom prst="rect">
              <a:avLst/>
            </a:prstGeom>
            <a:noFill/>
          </p:spPr>
          <p:txBody>
            <a:bodyPr wrap="square">
              <a:spAutoFit/>
            </a:bodyPr>
            <a:lstStyle/>
            <a:p>
              <a:r>
                <a:rPr lang="en-US">
                  <a:solidFill>
                    <a:schemeClr val="bg2"/>
                  </a:solidFill>
                  <a:latin typeface="Azo Sans" panose="02000000000000000000" pitchFamily="2" charset="77"/>
                </a:rPr>
                <a:t>Identify</a:t>
              </a:r>
            </a:p>
          </p:txBody>
        </p:sp>
      </p:grpSp>
      <p:grpSp>
        <p:nvGrpSpPr>
          <p:cNvPr id="64" name="Group 63">
            <a:extLst>
              <a:ext uri="{FF2B5EF4-FFF2-40B4-BE49-F238E27FC236}">
                <a16:creationId xmlns:a16="http://schemas.microsoft.com/office/drawing/2014/main" id="{6C57F96A-3A0E-543A-0E2A-E864EBF962E6}"/>
              </a:ext>
            </a:extLst>
          </p:cNvPr>
          <p:cNvGrpSpPr/>
          <p:nvPr/>
        </p:nvGrpSpPr>
        <p:grpSpPr>
          <a:xfrm>
            <a:off x="3244371" y="3086090"/>
            <a:ext cx="2006905" cy="766480"/>
            <a:chOff x="3244371" y="3086090"/>
            <a:chExt cx="2006905" cy="766480"/>
          </a:xfrm>
        </p:grpSpPr>
        <p:sp>
          <p:nvSpPr>
            <p:cNvPr id="44" name="Rectangle 43">
              <a:extLst>
                <a:ext uri="{FF2B5EF4-FFF2-40B4-BE49-F238E27FC236}">
                  <a16:creationId xmlns:a16="http://schemas.microsoft.com/office/drawing/2014/main" id="{3BE98E4A-894E-7B07-06F6-042760CC9D4B}"/>
                </a:ext>
              </a:extLst>
            </p:cNvPr>
            <p:cNvSpPr/>
            <p:nvPr/>
          </p:nvSpPr>
          <p:spPr>
            <a:xfrm>
              <a:off x="3244371" y="3086090"/>
              <a:ext cx="2006905" cy="7664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8" name="TextBox 47">
              <a:extLst>
                <a:ext uri="{FF2B5EF4-FFF2-40B4-BE49-F238E27FC236}">
                  <a16:creationId xmlns:a16="http://schemas.microsoft.com/office/drawing/2014/main" id="{5D21E1AF-C164-5DC2-69B1-D69BDB087B74}"/>
                </a:ext>
              </a:extLst>
            </p:cNvPr>
            <p:cNvSpPr txBox="1"/>
            <p:nvPr/>
          </p:nvSpPr>
          <p:spPr>
            <a:xfrm>
              <a:off x="3334222" y="3161481"/>
              <a:ext cx="1749837" cy="646331"/>
            </a:xfrm>
            <a:prstGeom prst="rect">
              <a:avLst/>
            </a:prstGeom>
            <a:noFill/>
          </p:spPr>
          <p:txBody>
            <a:bodyPr wrap="square">
              <a:spAutoFit/>
            </a:bodyPr>
            <a:lstStyle/>
            <a:p>
              <a:r>
                <a:rPr lang="en-US">
                  <a:solidFill>
                    <a:schemeClr val="bg2"/>
                  </a:solidFill>
                  <a:latin typeface="Azo Sans" panose="02000000000000000000" pitchFamily="2" charset="77"/>
                </a:rPr>
                <a:t>It’s harmful, don’t do it</a:t>
              </a:r>
            </a:p>
          </p:txBody>
        </p:sp>
      </p:grpSp>
      <p:grpSp>
        <p:nvGrpSpPr>
          <p:cNvPr id="70" name="Group 69">
            <a:extLst>
              <a:ext uri="{FF2B5EF4-FFF2-40B4-BE49-F238E27FC236}">
                <a16:creationId xmlns:a16="http://schemas.microsoft.com/office/drawing/2014/main" id="{1E601365-CCC0-5CC4-555E-A4D7629762D5}"/>
              </a:ext>
            </a:extLst>
          </p:cNvPr>
          <p:cNvGrpSpPr/>
          <p:nvPr/>
        </p:nvGrpSpPr>
        <p:grpSpPr>
          <a:xfrm>
            <a:off x="5854634" y="5033222"/>
            <a:ext cx="2468295" cy="441096"/>
            <a:chOff x="5854634" y="5033222"/>
            <a:chExt cx="2468295" cy="441096"/>
          </a:xfrm>
        </p:grpSpPr>
        <p:sp>
          <p:nvSpPr>
            <p:cNvPr id="43" name="Rectangle 42">
              <a:extLst>
                <a:ext uri="{FF2B5EF4-FFF2-40B4-BE49-F238E27FC236}">
                  <a16:creationId xmlns:a16="http://schemas.microsoft.com/office/drawing/2014/main" id="{A253B685-1CE6-DC15-696E-8A9A7EDD6FFA}"/>
                </a:ext>
              </a:extLst>
            </p:cNvPr>
            <p:cNvSpPr/>
            <p:nvPr/>
          </p:nvSpPr>
          <p:spPr>
            <a:xfrm>
              <a:off x="5854634" y="5033222"/>
              <a:ext cx="2468295"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E44733F-DBDD-5CCD-CEBA-EE3D0737F3E5}"/>
                </a:ext>
              </a:extLst>
            </p:cNvPr>
            <p:cNvSpPr txBox="1"/>
            <p:nvPr/>
          </p:nvSpPr>
          <p:spPr>
            <a:xfrm>
              <a:off x="5884679" y="5082780"/>
              <a:ext cx="2119952" cy="369332"/>
            </a:xfrm>
            <a:prstGeom prst="rect">
              <a:avLst/>
            </a:prstGeom>
            <a:noFill/>
          </p:spPr>
          <p:txBody>
            <a:bodyPr wrap="square">
              <a:spAutoFit/>
            </a:bodyPr>
            <a:lstStyle/>
            <a:p>
              <a:r>
                <a:rPr lang="en-US">
                  <a:solidFill>
                    <a:schemeClr val="bg2"/>
                  </a:solidFill>
                  <a:latin typeface="Azo Sans" panose="02000000000000000000" pitchFamily="2" charset="77"/>
                </a:rPr>
                <a:t>Monitor progress</a:t>
              </a:r>
            </a:p>
          </p:txBody>
        </p:sp>
      </p:grpSp>
      <p:grpSp>
        <p:nvGrpSpPr>
          <p:cNvPr id="69" name="Group 68">
            <a:extLst>
              <a:ext uri="{FF2B5EF4-FFF2-40B4-BE49-F238E27FC236}">
                <a16:creationId xmlns:a16="http://schemas.microsoft.com/office/drawing/2014/main" id="{EEED62FB-4BA2-189A-BF01-1C8591EC8F8E}"/>
              </a:ext>
            </a:extLst>
          </p:cNvPr>
          <p:cNvGrpSpPr/>
          <p:nvPr/>
        </p:nvGrpSpPr>
        <p:grpSpPr>
          <a:xfrm>
            <a:off x="5854634" y="4546993"/>
            <a:ext cx="2529248" cy="441096"/>
            <a:chOff x="5854634" y="4546993"/>
            <a:chExt cx="2529248" cy="441096"/>
          </a:xfrm>
        </p:grpSpPr>
        <p:sp>
          <p:nvSpPr>
            <p:cNvPr id="42" name="Rectangle 41">
              <a:extLst>
                <a:ext uri="{FF2B5EF4-FFF2-40B4-BE49-F238E27FC236}">
                  <a16:creationId xmlns:a16="http://schemas.microsoft.com/office/drawing/2014/main" id="{3554F828-6DF6-2799-1D6A-E79D68991457}"/>
                </a:ext>
              </a:extLst>
            </p:cNvPr>
            <p:cNvSpPr/>
            <p:nvPr/>
          </p:nvSpPr>
          <p:spPr>
            <a:xfrm>
              <a:off x="5854634" y="4546993"/>
              <a:ext cx="2468295"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2CF282A8-7E26-E898-5F73-980479A34FC5}"/>
                </a:ext>
              </a:extLst>
            </p:cNvPr>
            <p:cNvSpPr txBox="1"/>
            <p:nvPr/>
          </p:nvSpPr>
          <p:spPr>
            <a:xfrm>
              <a:off x="5884678" y="4587589"/>
              <a:ext cx="2499204" cy="369332"/>
            </a:xfrm>
            <a:prstGeom prst="rect">
              <a:avLst/>
            </a:prstGeom>
            <a:noFill/>
          </p:spPr>
          <p:txBody>
            <a:bodyPr wrap="square">
              <a:spAutoFit/>
            </a:bodyPr>
            <a:lstStyle/>
            <a:p>
              <a:r>
                <a:rPr lang="en-US">
                  <a:solidFill>
                    <a:schemeClr val="bg2"/>
                  </a:solidFill>
                  <a:latin typeface="Azo Sans" panose="02000000000000000000" pitchFamily="2" charset="77"/>
                </a:rPr>
                <a:t>Discuss with parents</a:t>
              </a:r>
            </a:p>
          </p:txBody>
        </p:sp>
      </p:grpSp>
      <p:grpSp>
        <p:nvGrpSpPr>
          <p:cNvPr id="68" name="Group 67">
            <a:extLst>
              <a:ext uri="{FF2B5EF4-FFF2-40B4-BE49-F238E27FC236}">
                <a16:creationId xmlns:a16="http://schemas.microsoft.com/office/drawing/2014/main" id="{18BA6F00-4D4B-C3A8-8CAF-BE54BD588DCA}"/>
              </a:ext>
            </a:extLst>
          </p:cNvPr>
          <p:cNvGrpSpPr/>
          <p:nvPr/>
        </p:nvGrpSpPr>
        <p:grpSpPr>
          <a:xfrm>
            <a:off x="5854634" y="4060767"/>
            <a:ext cx="2468295" cy="441096"/>
            <a:chOff x="5854634" y="4060767"/>
            <a:chExt cx="2468295" cy="441096"/>
          </a:xfrm>
        </p:grpSpPr>
        <p:sp>
          <p:nvSpPr>
            <p:cNvPr id="47" name="Rectangle 46">
              <a:extLst>
                <a:ext uri="{FF2B5EF4-FFF2-40B4-BE49-F238E27FC236}">
                  <a16:creationId xmlns:a16="http://schemas.microsoft.com/office/drawing/2014/main" id="{9978EC71-1891-8FD6-7988-F8F6FC95D322}"/>
                </a:ext>
              </a:extLst>
            </p:cNvPr>
            <p:cNvSpPr/>
            <p:nvPr/>
          </p:nvSpPr>
          <p:spPr>
            <a:xfrm>
              <a:off x="5854634" y="4060767"/>
              <a:ext cx="2468295"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85FBC1F-2804-1523-552A-80BC23DF37AE}"/>
                </a:ext>
              </a:extLst>
            </p:cNvPr>
            <p:cNvSpPr txBox="1"/>
            <p:nvPr/>
          </p:nvSpPr>
          <p:spPr>
            <a:xfrm>
              <a:off x="5884678" y="4114169"/>
              <a:ext cx="1749837" cy="369332"/>
            </a:xfrm>
            <a:prstGeom prst="rect">
              <a:avLst/>
            </a:prstGeom>
            <a:noFill/>
          </p:spPr>
          <p:txBody>
            <a:bodyPr wrap="square">
              <a:spAutoFit/>
            </a:bodyPr>
            <a:lstStyle/>
            <a:p>
              <a:r>
                <a:rPr lang="en-US">
                  <a:solidFill>
                    <a:schemeClr val="bg2"/>
                  </a:solidFill>
                  <a:latin typeface="Azo Sans" panose="02000000000000000000" pitchFamily="2" charset="77"/>
                </a:rPr>
                <a:t>Shift seats</a:t>
              </a:r>
            </a:p>
          </p:txBody>
        </p:sp>
      </p:grpSp>
      <p:grpSp>
        <p:nvGrpSpPr>
          <p:cNvPr id="67" name="Group 66">
            <a:extLst>
              <a:ext uri="{FF2B5EF4-FFF2-40B4-BE49-F238E27FC236}">
                <a16:creationId xmlns:a16="http://schemas.microsoft.com/office/drawing/2014/main" id="{6A2A5D7C-A55A-8C95-08AE-69E1DA129BCA}"/>
              </a:ext>
            </a:extLst>
          </p:cNvPr>
          <p:cNvGrpSpPr/>
          <p:nvPr/>
        </p:nvGrpSpPr>
        <p:grpSpPr>
          <a:xfrm>
            <a:off x="5854634" y="3574538"/>
            <a:ext cx="2468295" cy="441096"/>
            <a:chOff x="5854634" y="3574538"/>
            <a:chExt cx="2468295" cy="441096"/>
          </a:xfrm>
        </p:grpSpPr>
        <p:sp>
          <p:nvSpPr>
            <p:cNvPr id="46" name="Rectangle 45">
              <a:extLst>
                <a:ext uri="{FF2B5EF4-FFF2-40B4-BE49-F238E27FC236}">
                  <a16:creationId xmlns:a16="http://schemas.microsoft.com/office/drawing/2014/main" id="{EA2E1CEB-759D-0457-0933-1AF3CB88D806}"/>
                </a:ext>
              </a:extLst>
            </p:cNvPr>
            <p:cNvSpPr/>
            <p:nvPr/>
          </p:nvSpPr>
          <p:spPr>
            <a:xfrm>
              <a:off x="5854634" y="3574538"/>
              <a:ext cx="2468295"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7F9CF18-30ED-A664-A692-4764472941DF}"/>
                </a:ext>
              </a:extLst>
            </p:cNvPr>
            <p:cNvSpPr txBox="1"/>
            <p:nvPr/>
          </p:nvSpPr>
          <p:spPr>
            <a:xfrm>
              <a:off x="5884678" y="3618978"/>
              <a:ext cx="2119952" cy="369332"/>
            </a:xfrm>
            <a:prstGeom prst="rect">
              <a:avLst/>
            </a:prstGeom>
            <a:noFill/>
          </p:spPr>
          <p:txBody>
            <a:bodyPr wrap="square">
              <a:spAutoFit/>
            </a:bodyPr>
            <a:lstStyle/>
            <a:p>
              <a:r>
                <a:rPr lang="en-US">
                  <a:solidFill>
                    <a:schemeClr val="bg2"/>
                  </a:solidFill>
                  <a:latin typeface="Azo Sans" panose="02000000000000000000" pitchFamily="2" charset="77"/>
                </a:rPr>
                <a:t>Explore strategies</a:t>
              </a:r>
            </a:p>
          </p:txBody>
        </p:sp>
      </p:grpSp>
      <p:grpSp>
        <p:nvGrpSpPr>
          <p:cNvPr id="66" name="Group 65">
            <a:extLst>
              <a:ext uri="{FF2B5EF4-FFF2-40B4-BE49-F238E27FC236}">
                <a16:creationId xmlns:a16="http://schemas.microsoft.com/office/drawing/2014/main" id="{9E2EB760-96F4-614C-D8AE-383B618AF812}"/>
              </a:ext>
            </a:extLst>
          </p:cNvPr>
          <p:cNvGrpSpPr/>
          <p:nvPr/>
        </p:nvGrpSpPr>
        <p:grpSpPr>
          <a:xfrm>
            <a:off x="5854634" y="3088309"/>
            <a:ext cx="2498338" cy="441096"/>
            <a:chOff x="5854634" y="3088309"/>
            <a:chExt cx="2498338" cy="441096"/>
          </a:xfrm>
        </p:grpSpPr>
        <p:sp>
          <p:nvSpPr>
            <p:cNvPr id="45" name="Rectangle 44">
              <a:extLst>
                <a:ext uri="{FF2B5EF4-FFF2-40B4-BE49-F238E27FC236}">
                  <a16:creationId xmlns:a16="http://schemas.microsoft.com/office/drawing/2014/main" id="{940DBE04-E143-BEAE-BCB2-DF1419C45105}"/>
                </a:ext>
              </a:extLst>
            </p:cNvPr>
            <p:cNvSpPr/>
            <p:nvPr/>
          </p:nvSpPr>
          <p:spPr>
            <a:xfrm>
              <a:off x="5854634" y="3088309"/>
              <a:ext cx="2468295" cy="441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A5588BE-1750-29ED-EB24-BE9A14E63DB8}"/>
                </a:ext>
              </a:extLst>
            </p:cNvPr>
            <p:cNvSpPr txBox="1"/>
            <p:nvPr/>
          </p:nvSpPr>
          <p:spPr>
            <a:xfrm>
              <a:off x="5884677" y="3145558"/>
              <a:ext cx="2468295" cy="369332"/>
            </a:xfrm>
            <a:prstGeom prst="rect">
              <a:avLst/>
            </a:prstGeom>
            <a:noFill/>
          </p:spPr>
          <p:txBody>
            <a:bodyPr wrap="square">
              <a:spAutoFit/>
            </a:bodyPr>
            <a:lstStyle/>
            <a:p>
              <a:r>
                <a:rPr lang="en-US">
                  <a:solidFill>
                    <a:schemeClr val="bg2"/>
                  </a:solidFill>
                  <a:latin typeface="Azo Sans" panose="02000000000000000000" pitchFamily="2" charset="77"/>
                </a:rPr>
                <a:t>Raise it as a problem</a:t>
              </a:r>
            </a:p>
          </p:txBody>
        </p:sp>
      </p:grpSp>
      <p:grpSp>
        <p:nvGrpSpPr>
          <p:cNvPr id="65" name="Group 64">
            <a:extLst>
              <a:ext uri="{FF2B5EF4-FFF2-40B4-BE49-F238E27FC236}">
                <a16:creationId xmlns:a16="http://schemas.microsoft.com/office/drawing/2014/main" id="{40930E35-13A7-0A4B-2104-1C71EB50DA1A}"/>
              </a:ext>
            </a:extLst>
          </p:cNvPr>
          <p:cNvGrpSpPr/>
          <p:nvPr/>
        </p:nvGrpSpPr>
        <p:grpSpPr>
          <a:xfrm>
            <a:off x="3244371" y="3896266"/>
            <a:ext cx="2006905" cy="2064281"/>
            <a:chOff x="3244371" y="3896266"/>
            <a:chExt cx="2006905" cy="2064281"/>
          </a:xfrm>
        </p:grpSpPr>
        <p:sp>
          <p:nvSpPr>
            <p:cNvPr id="54" name="Rectangle 53">
              <a:extLst>
                <a:ext uri="{FF2B5EF4-FFF2-40B4-BE49-F238E27FC236}">
                  <a16:creationId xmlns:a16="http://schemas.microsoft.com/office/drawing/2014/main" id="{26BC70A9-5293-64FD-79A2-A1A535C30DA8}"/>
                </a:ext>
              </a:extLst>
            </p:cNvPr>
            <p:cNvSpPr/>
            <p:nvPr/>
          </p:nvSpPr>
          <p:spPr>
            <a:xfrm>
              <a:off x="3244371" y="3896266"/>
              <a:ext cx="2006905" cy="2064281"/>
            </a:xfrm>
            <a:prstGeom prst="rect">
              <a:avLst/>
            </a:prstGeom>
            <a:solidFill>
              <a:schemeClr val="accent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D7DD7B6-53E7-50B5-2BA7-80CF19CB244B}"/>
                </a:ext>
              </a:extLst>
            </p:cNvPr>
            <p:cNvSpPr txBox="1"/>
            <p:nvPr/>
          </p:nvSpPr>
          <p:spPr>
            <a:xfrm>
              <a:off x="3327908" y="4006278"/>
              <a:ext cx="1817203" cy="1754326"/>
            </a:xfrm>
            <a:prstGeom prst="rect">
              <a:avLst/>
            </a:prstGeom>
            <a:noFill/>
          </p:spPr>
          <p:txBody>
            <a:bodyPr wrap="square">
              <a:spAutoFit/>
            </a:bodyPr>
            <a:lstStyle/>
            <a:p>
              <a:r>
                <a:rPr lang="en-US">
                  <a:solidFill>
                    <a:schemeClr val="tx2"/>
                  </a:solidFill>
                  <a:latin typeface="Azo Sans" panose="02000000000000000000" pitchFamily="2" charset="77"/>
                </a:rPr>
                <a:t>This gap is filled with learning from experience, movies, myths, fear.</a:t>
              </a:r>
            </a:p>
          </p:txBody>
        </p:sp>
      </p:grpSp>
      <p:grpSp>
        <p:nvGrpSpPr>
          <p:cNvPr id="71" name="Group 70">
            <a:extLst>
              <a:ext uri="{FF2B5EF4-FFF2-40B4-BE49-F238E27FC236}">
                <a16:creationId xmlns:a16="http://schemas.microsoft.com/office/drawing/2014/main" id="{0DB58E34-BC1E-8D5A-0B8A-E4A4901B543F}"/>
              </a:ext>
            </a:extLst>
          </p:cNvPr>
          <p:cNvGrpSpPr/>
          <p:nvPr/>
        </p:nvGrpSpPr>
        <p:grpSpPr>
          <a:xfrm>
            <a:off x="8366560" y="3086090"/>
            <a:ext cx="2006905" cy="766480"/>
            <a:chOff x="8366560" y="3086090"/>
            <a:chExt cx="2006905" cy="766480"/>
          </a:xfrm>
        </p:grpSpPr>
        <p:sp>
          <p:nvSpPr>
            <p:cNvPr id="56" name="Rectangle 55">
              <a:extLst>
                <a:ext uri="{FF2B5EF4-FFF2-40B4-BE49-F238E27FC236}">
                  <a16:creationId xmlns:a16="http://schemas.microsoft.com/office/drawing/2014/main" id="{75D0F725-1ABD-5C64-C286-A47878D2867F}"/>
                </a:ext>
              </a:extLst>
            </p:cNvPr>
            <p:cNvSpPr/>
            <p:nvPr/>
          </p:nvSpPr>
          <p:spPr>
            <a:xfrm>
              <a:off x="8366560" y="3086090"/>
              <a:ext cx="2006905" cy="7664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7" name="TextBox 56">
              <a:extLst>
                <a:ext uri="{FF2B5EF4-FFF2-40B4-BE49-F238E27FC236}">
                  <a16:creationId xmlns:a16="http://schemas.microsoft.com/office/drawing/2014/main" id="{1B52187F-D976-CCEC-EA16-66B56166BF3A}"/>
                </a:ext>
              </a:extLst>
            </p:cNvPr>
            <p:cNvSpPr txBox="1"/>
            <p:nvPr/>
          </p:nvSpPr>
          <p:spPr>
            <a:xfrm>
              <a:off x="8456411" y="3161481"/>
              <a:ext cx="1749837" cy="646331"/>
            </a:xfrm>
            <a:prstGeom prst="rect">
              <a:avLst/>
            </a:prstGeom>
            <a:noFill/>
          </p:spPr>
          <p:txBody>
            <a:bodyPr wrap="square">
              <a:spAutoFit/>
            </a:bodyPr>
            <a:lstStyle/>
            <a:p>
              <a:r>
                <a:rPr lang="en-US">
                  <a:solidFill>
                    <a:schemeClr val="bg2"/>
                  </a:solidFill>
                  <a:latin typeface="Azo Sans" panose="02000000000000000000" pitchFamily="2" charset="77"/>
                </a:rPr>
                <a:t>It’s harmful, don’t do it</a:t>
              </a:r>
            </a:p>
          </p:txBody>
        </p:sp>
      </p:grpSp>
    </p:spTree>
    <p:extLst>
      <p:ext uri="{BB962C8B-B14F-4D97-AF65-F5344CB8AC3E}">
        <p14:creationId xmlns:p14="http://schemas.microsoft.com/office/powerpoint/2010/main" val="126999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9336E2-170E-2D82-FDFE-759D9D58CDEA}"/>
              </a:ext>
            </a:extLst>
          </p:cNvPr>
          <p:cNvSpPr/>
          <p:nvPr/>
        </p:nvSpPr>
        <p:spPr>
          <a:xfrm>
            <a:off x="788818" y="2098678"/>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F0A0342-A82B-D9D6-F0F9-30462417AA43}"/>
              </a:ext>
            </a:extLst>
          </p:cNvPr>
          <p:cNvSpPr/>
          <p:nvPr/>
        </p:nvSpPr>
        <p:spPr>
          <a:xfrm>
            <a:off x="788818" y="4015224"/>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408DCA-964A-5FA2-905E-474A0EDA5E87}"/>
              </a:ext>
            </a:extLst>
          </p:cNvPr>
          <p:cNvSpPr/>
          <p:nvPr/>
        </p:nvSpPr>
        <p:spPr>
          <a:xfrm>
            <a:off x="4431409" y="2098678"/>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554E0D-140F-FF1D-B115-2E59A847756D}"/>
              </a:ext>
            </a:extLst>
          </p:cNvPr>
          <p:cNvSpPr/>
          <p:nvPr/>
        </p:nvSpPr>
        <p:spPr>
          <a:xfrm>
            <a:off x="8109790" y="2098678"/>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82681BF-42AA-F776-1B8D-F71A4BD7D2B9}"/>
              </a:ext>
            </a:extLst>
          </p:cNvPr>
          <p:cNvSpPr/>
          <p:nvPr/>
        </p:nvSpPr>
        <p:spPr>
          <a:xfrm>
            <a:off x="4431409" y="4015224"/>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C4EB011-1BA3-60D8-1CCD-CD926726622F}"/>
              </a:ext>
            </a:extLst>
          </p:cNvPr>
          <p:cNvSpPr/>
          <p:nvPr/>
        </p:nvSpPr>
        <p:spPr>
          <a:xfrm>
            <a:off x="8109790" y="4015224"/>
            <a:ext cx="3398718" cy="16639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A655B79-527C-A7D6-C0EA-5F5CA02A2BB3}"/>
              </a:ext>
            </a:extLst>
          </p:cNvPr>
          <p:cNvSpPr>
            <a:spLocks noGrp="1"/>
          </p:cNvSpPr>
          <p:nvPr>
            <p:ph type="body" sz="quarter" idx="13"/>
          </p:nvPr>
        </p:nvSpPr>
        <p:spPr>
          <a:xfrm>
            <a:off x="679205" y="748843"/>
            <a:ext cx="6750295" cy="828285"/>
          </a:xfrm>
        </p:spPr>
        <p:txBody>
          <a:bodyPr/>
          <a:lstStyle/>
          <a:p>
            <a:r>
              <a:rPr lang="en-US"/>
              <a:t>Our </a:t>
            </a:r>
            <a:r>
              <a:rPr lang="en-US">
                <a:solidFill>
                  <a:schemeClr val="accent3"/>
                </a:solidFill>
              </a:rPr>
              <a:t>morals</a:t>
            </a:r>
          </a:p>
        </p:txBody>
      </p:sp>
      <p:sp>
        <p:nvSpPr>
          <p:cNvPr id="3" name="Text Placeholder 2">
            <a:extLst>
              <a:ext uri="{FF2B5EF4-FFF2-40B4-BE49-F238E27FC236}">
                <a16:creationId xmlns:a16="http://schemas.microsoft.com/office/drawing/2014/main" id="{63986448-A3BD-536C-B4E9-46EDE346FA8C}"/>
              </a:ext>
            </a:extLst>
          </p:cNvPr>
          <p:cNvSpPr>
            <a:spLocks noGrp="1"/>
          </p:cNvSpPr>
          <p:nvPr>
            <p:ph type="body" sz="quarter" idx="14"/>
          </p:nvPr>
        </p:nvSpPr>
        <p:spPr>
          <a:xfrm>
            <a:off x="1634701" y="2243016"/>
            <a:ext cx="2356725" cy="1348641"/>
          </a:xfrm>
        </p:spPr>
        <p:txBody>
          <a:bodyPr/>
          <a:lstStyle/>
          <a:p>
            <a:pPr marL="0" indent="0">
              <a:buNone/>
            </a:pPr>
            <a:r>
              <a:rPr lang="en-US" sz="1300">
                <a:solidFill>
                  <a:schemeClr val="tx2"/>
                </a:solidFill>
              </a:rPr>
              <a:t>A teacher drinks a bottle of merlot on a Sunday night (into the early hours) and comes to school on Monday morning still feeling tipsy and smelling of alcohol.</a:t>
            </a:r>
          </a:p>
        </p:txBody>
      </p:sp>
      <p:sp>
        <p:nvSpPr>
          <p:cNvPr id="5" name="TextBox 4">
            <a:extLst>
              <a:ext uri="{FF2B5EF4-FFF2-40B4-BE49-F238E27FC236}">
                <a16:creationId xmlns:a16="http://schemas.microsoft.com/office/drawing/2014/main" id="{F1DA8F6D-78DD-91C8-5B37-2358B14CA46A}"/>
              </a:ext>
            </a:extLst>
          </p:cNvPr>
          <p:cNvSpPr txBox="1"/>
          <p:nvPr/>
        </p:nvSpPr>
        <p:spPr>
          <a:xfrm>
            <a:off x="1068395" y="2548100"/>
            <a:ext cx="425349" cy="461665"/>
          </a:xfrm>
          <a:prstGeom prst="rect">
            <a:avLst/>
          </a:prstGeom>
          <a:noFill/>
        </p:spPr>
        <p:txBody>
          <a:bodyPr wrap="square" rtlCol="0">
            <a:spAutoFit/>
          </a:bodyPr>
          <a:lstStyle/>
          <a:p>
            <a:r>
              <a:rPr lang="en-US" sz="2400" b="1">
                <a:solidFill>
                  <a:schemeClr val="tx2"/>
                </a:solidFill>
                <a:latin typeface="Balgin SemiBold" pitchFamily="2" charset="77"/>
              </a:rPr>
              <a:t>A</a:t>
            </a:r>
          </a:p>
        </p:txBody>
      </p:sp>
      <p:sp>
        <p:nvSpPr>
          <p:cNvPr id="6" name="TextBox 5">
            <a:extLst>
              <a:ext uri="{FF2B5EF4-FFF2-40B4-BE49-F238E27FC236}">
                <a16:creationId xmlns:a16="http://schemas.microsoft.com/office/drawing/2014/main" id="{087B6D0B-307C-BCEF-7B2B-9BB2187D96AA}"/>
              </a:ext>
            </a:extLst>
          </p:cNvPr>
          <p:cNvSpPr txBox="1"/>
          <p:nvPr/>
        </p:nvSpPr>
        <p:spPr>
          <a:xfrm>
            <a:off x="4187537" y="1024985"/>
            <a:ext cx="7320971" cy="369332"/>
          </a:xfrm>
          <a:prstGeom prst="rect">
            <a:avLst/>
          </a:prstGeom>
          <a:noFill/>
        </p:spPr>
        <p:txBody>
          <a:bodyPr wrap="square" rtlCol="0">
            <a:spAutoFit/>
          </a:bodyPr>
          <a:lstStyle/>
          <a:p>
            <a:pPr algn="r"/>
            <a:r>
              <a:rPr lang="en-US">
                <a:solidFill>
                  <a:schemeClr val="bg2"/>
                </a:solidFill>
                <a:latin typeface="Azo Sans Lt" panose="02000000000000000000" pitchFamily="2" charset="77"/>
              </a:rPr>
              <a:t>Rank the scenarios from one (least bad) to six (worst)</a:t>
            </a:r>
          </a:p>
        </p:txBody>
      </p:sp>
      <p:sp>
        <p:nvSpPr>
          <p:cNvPr id="29" name="Text Placeholder 2">
            <a:extLst>
              <a:ext uri="{FF2B5EF4-FFF2-40B4-BE49-F238E27FC236}">
                <a16:creationId xmlns:a16="http://schemas.microsoft.com/office/drawing/2014/main" id="{B210574E-4C5E-8041-FB20-5C855FA5DBA7}"/>
              </a:ext>
            </a:extLst>
          </p:cNvPr>
          <p:cNvSpPr txBox="1">
            <a:spLocks/>
          </p:cNvSpPr>
          <p:nvPr/>
        </p:nvSpPr>
        <p:spPr>
          <a:xfrm>
            <a:off x="1620744" y="4531322"/>
            <a:ext cx="2201956" cy="753029"/>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300">
                <a:solidFill>
                  <a:schemeClr val="tx2"/>
                </a:solidFill>
              </a:rPr>
              <a:t>A father asks their child to sell cannabis to their friends to help the family earn money.</a:t>
            </a:r>
          </a:p>
        </p:txBody>
      </p:sp>
      <p:sp>
        <p:nvSpPr>
          <p:cNvPr id="30" name="TextBox 29">
            <a:extLst>
              <a:ext uri="{FF2B5EF4-FFF2-40B4-BE49-F238E27FC236}">
                <a16:creationId xmlns:a16="http://schemas.microsoft.com/office/drawing/2014/main" id="{EAF24787-48DB-6A85-9DDC-FF559A3B5D28}"/>
              </a:ext>
            </a:extLst>
          </p:cNvPr>
          <p:cNvSpPr txBox="1"/>
          <p:nvPr/>
        </p:nvSpPr>
        <p:spPr>
          <a:xfrm>
            <a:off x="1068395" y="4464646"/>
            <a:ext cx="425349" cy="461665"/>
          </a:xfrm>
          <a:prstGeom prst="rect">
            <a:avLst/>
          </a:prstGeom>
          <a:noFill/>
        </p:spPr>
        <p:txBody>
          <a:bodyPr wrap="square" rtlCol="0">
            <a:spAutoFit/>
          </a:bodyPr>
          <a:lstStyle/>
          <a:p>
            <a:r>
              <a:rPr lang="en-US" sz="2400" b="1">
                <a:solidFill>
                  <a:schemeClr val="tx2"/>
                </a:solidFill>
                <a:latin typeface="Balgin SemiBold" pitchFamily="2" charset="77"/>
              </a:rPr>
              <a:t>D</a:t>
            </a:r>
          </a:p>
        </p:txBody>
      </p:sp>
      <p:sp>
        <p:nvSpPr>
          <p:cNvPr id="32" name="Text Placeholder 2">
            <a:extLst>
              <a:ext uri="{FF2B5EF4-FFF2-40B4-BE49-F238E27FC236}">
                <a16:creationId xmlns:a16="http://schemas.microsoft.com/office/drawing/2014/main" id="{C769BE97-3E73-DDC7-1285-85443E52373B}"/>
              </a:ext>
            </a:extLst>
          </p:cNvPr>
          <p:cNvSpPr txBox="1">
            <a:spLocks/>
          </p:cNvSpPr>
          <p:nvPr/>
        </p:nvSpPr>
        <p:spPr>
          <a:xfrm>
            <a:off x="5263335" y="2557640"/>
            <a:ext cx="2126809" cy="929675"/>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300">
                <a:solidFill>
                  <a:schemeClr val="tx2"/>
                </a:solidFill>
              </a:rPr>
              <a:t>A student buys cannabis on their way to school and has it in their bag, intending to smoke it on the weekend.</a:t>
            </a:r>
          </a:p>
        </p:txBody>
      </p:sp>
      <p:sp>
        <p:nvSpPr>
          <p:cNvPr id="33" name="TextBox 32">
            <a:extLst>
              <a:ext uri="{FF2B5EF4-FFF2-40B4-BE49-F238E27FC236}">
                <a16:creationId xmlns:a16="http://schemas.microsoft.com/office/drawing/2014/main" id="{DEB7C11B-4BA9-80A7-14E5-376F8AE2B66B}"/>
              </a:ext>
            </a:extLst>
          </p:cNvPr>
          <p:cNvSpPr txBox="1"/>
          <p:nvPr/>
        </p:nvSpPr>
        <p:spPr>
          <a:xfrm>
            <a:off x="4710986" y="2548100"/>
            <a:ext cx="425349" cy="461665"/>
          </a:xfrm>
          <a:prstGeom prst="rect">
            <a:avLst/>
          </a:prstGeom>
          <a:noFill/>
        </p:spPr>
        <p:txBody>
          <a:bodyPr wrap="square" rtlCol="0">
            <a:spAutoFit/>
          </a:bodyPr>
          <a:lstStyle/>
          <a:p>
            <a:r>
              <a:rPr lang="en-US" sz="2400" b="1">
                <a:solidFill>
                  <a:schemeClr val="tx2"/>
                </a:solidFill>
                <a:latin typeface="Balgin SemiBold" pitchFamily="2" charset="77"/>
              </a:rPr>
              <a:t>B</a:t>
            </a:r>
          </a:p>
        </p:txBody>
      </p:sp>
      <p:sp>
        <p:nvSpPr>
          <p:cNvPr id="35" name="Text Placeholder 2">
            <a:extLst>
              <a:ext uri="{FF2B5EF4-FFF2-40B4-BE49-F238E27FC236}">
                <a16:creationId xmlns:a16="http://schemas.microsoft.com/office/drawing/2014/main" id="{AE238D4A-5247-0243-7FD1-2908361A02D9}"/>
              </a:ext>
            </a:extLst>
          </p:cNvPr>
          <p:cNvSpPr txBox="1">
            <a:spLocks/>
          </p:cNvSpPr>
          <p:nvPr/>
        </p:nvSpPr>
        <p:spPr>
          <a:xfrm>
            <a:off x="8955672" y="2367648"/>
            <a:ext cx="2372728" cy="1107671"/>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300">
                <a:solidFill>
                  <a:schemeClr val="tx2"/>
                </a:solidFill>
              </a:rPr>
              <a:t>A student leaves alcohol and drug counselling and has a few beers to celebrate achieving their goals that they set last week.</a:t>
            </a:r>
          </a:p>
        </p:txBody>
      </p:sp>
      <p:sp>
        <p:nvSpPr>
          <p:cNvPr id="36" name="TextBox 35">
            <a:extLst>
              <a:ext uri="{FF2B5EF4-FFF2-40B4-BE49-F238E27FC236}">
                <a16:creationId xmlns:a16="http://schemas.microsoft.com/office/drawing/2014/main" id="{E7F677DE-A2CD-E43E-ED9E-643B981A969E}"/>
              </a:ext>
            </a:extLst>
          </p:cNvPr>
          <p:cNvSpPr txBox="1"/>
          <p:nvPr/>
        </p:nvSpPr>
        <p:spPr>
          <a:xfrm>
            <a:off x="8389367" y="2548100"/>
            <a:ext cx="425349" cy="461665"/>
          </a:xfrm>
          <a:prstGeom prst="rect">
            <a:avLst/>
          </a:prstGeom>
          <a:noFill/>
        </p:spPr>
        <p:txBody>
          <a:bodyPr wrap="square" rtlCol="0">
            <a:spAutoFit/>
          </a:bodyPr>
          <a:lstStyle/>
          <a:p>
            <a:r>
              <a:rPr lang="en-US" sz="2400" b="1">
                <a:solidFill>
                  <a:schemeClr val="tx2"/>
                </a:solidFill>
                <a:latin typeface="Balgin SemiBold" pitchFamily="2" charset="77"/>
              </a:rPr>
              <a:t>C</a:t>
            </a:r>
          </a:p>
        </p:txBody>
      </p:sp>
      <p:sp>
        <p:nvSpPr>
          <p:cNvPr id="38" name="Text Placeholder 2">
            <a:extLst>
              <a:ext uri="{FF2B5EF4-FFF2-40B4-BE49-F238E27FC236}">
                <a16:creationId xmlns:a16="http://schemas.microsoft.com/office/drawing/2014/main" id="{1A0C6302-7FC6-CCEA-BB53-B5481F4C2189}"/>
              </a:ext>
            </a:extLst>
          </p:cNvPr>
          <p:cNvSpPr txBox="1">
            <a:spLocks/>
          </p:cNvSpPr>
          <p:nvPr/>
        </p:nvSpPr>
        <p:spPr>
          <a:xfrm>
            <a:off x="5286595" y="4496101"/>
            <a:ext cx="2126809" cy="753029"/>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300">
                <a:solidFill>
                  <a:schemeClr val="tx2"/>
                </a:solidFill>
              </a:rPr>
              <a:t>A student uses methamphetamine once at home on the weekend.</a:t>
            </a:r>
          </a:p>
        </p:txBody>
      </p:sp>
      <p:sp>
        <p:nvSpPr>
          <p:cNvPr id="39" name="TextBox 38">
            <a:extLst>
              <a:ext uri="{FF2B5EF4-FFF2-40B4-BE49-F238E27FC236}">
                <a16:creationId xmlns:a16="http://schemas.microsoft.com/office/drawing/2014/main" id="{09349538-C13A-86C4-F89E-47BF82A411AE}"/>
              </a:ext>
            </a:extLst>
          </p:cNvPr>
          <p:cNvSpPr txBox="1"/>
          <p:nvPr/>
        </p:nvSpPr>
        <p:spPr>
          <a:xfrm>
            <a:off x="4710986" y="4464646"/>
            <a:ext cx="425349" cy="461665"/>
          </a:xfrm>
          <a:prstGeom prst="rect">
            <a:avLst/>
          </a:prstGeom>
          <a:noFill/>
        </p:spPr>
        <p:txBody>
          <a:bodyPr wrap="square" rtlCol="0">
            <a:spAutoFit/>
          </a:bodyPr>
          <a:lstStyle/>
          <a:p>
            <a:r>
              <a:rPr lang="en-US" sz="2400" b="1">
                <a:solidFill>
                  <a:schemeClr val="tx2"/>
                </a:solidFill>
                <a:latin typeface="Balgin SemiBold" pitchFamily="2" charset="77"/>
              </a:rPr>
              <a:t>E</a:t>
            </a:r>
          </a:p>
        </p:txBody>
      </p:sp>
      <p:sp>
        <p:nvSpPr>
          <p:cNvPr id="41" name="Text Placeholder 2">
            <a:extLst>
              <a:ext uri="{FF2B5EF4-FFF2-40B4-BE49-F238E27FC236}">
                <a16:creationId xmlns:a16="http://schemas.microsoft.com/office/drawing/2014/main" id="{765BB53B-E1A8-F0F2-A0A7-FD2543008536}"/>
              </a:ext>
            </a:extLst>
          </p:cNvPr>
          <p:cNvSpPr txBox="1">
            <a:spLocks/>
          </p:cNvSpPr>
          <p:nvPr/>
        </p:nvSpPr>
        <p:spPr>
          <a:xfrm>
            <a:off x="8955672" y="4377414"/>
            <a:ext cx="2372728" cy="997528"/>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300">
                <a:solidFill>
                  <a:schemeClr val="tx2"/>
                </a:solidFill>
              </a:rPr>
              <a:t>A group of parents who are helping on a four-day school trip bring alcohol for them to drink when the students are sleeping.</a:t>
            </a:r>
          </a:p>
        </p:txBody>
      </p:sp>
      <p:sp>
        <p:nvSpPr>
          <p:cNvPr id="42" name="TextBox 41">
            <a:extLst>
              <a:ext uri="{FF2B5EF4-FFF2-40B4-BE49-F238E27FC236}">
                <a16:creationId xmlns:a16="http://schemas.microsoft.com/office/drawing/2014/main" id="{26D5C77A-AF0F-EC7B-CCAA-C21685708CB5}"/>
              </a:ext>
            </a:extLst>
          </p:cNvPr>
          <p:cNvSpPr txBox="1"/>
          <p:nvPr/>
        </p:nvSpPr>
        <p:spPr>
          <a:xfrm>
            <a:off x="8389367" y="4464646"/>
            <a:ext cx="425349" cy="461665"/>
          </a:xfrm>
          <a:prstGeom prst="rect">
            <a:avLst/>
          </a:prstGeom>
          <a:noFill/>
        </p:spPr>
        <p:txBody>
          <a:bodyPr wrap="square" rtlCol="0">
            <a:spAutoFit/>
          </a:bodyPr>
          <a:lstStyle/>
          <a:p>
            <a:r>
              <a:rPr lang="en-US" sz="2400" b="1">
                <a:solidFill>
                  <a:schemeClr val="tx2"/>
                </a:solidFill>
                <a:latin typeface="Balgin SemiBold" pitchFamily="2" charset="77"/>
              </a:rPr>
              <a:t>F</a:t>
            </a:r>
          </a:p>
        </p:txBody>
      </p:sp>
    </p:spTree>
    <p:extLst>
      <p:ext uri="{BB962C8B-B14F-4D97-AF65-F5344CB8AC3E}">
        <p14:creationId xmlns:p14="http://schemas.microsoft.com/office/powerpoint/2010/main" val="179419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1BC5F1-3994-2541-A800-94D0CA5604C1}"/>
              </a:ext>
            </a:extLst>
          </p:cNvPr>
          <p:cNvSpPr/>
          <p:nvPr/>
        </p:nvSpPr>
        <p:spPr>
          <a:xfrm>
            <a:off x="0" y="-100584"/>
            <a:ext cx="6181344" cy="7168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55ED745-EBBA-3BE9-EE98-4F92244D4C7E}"/>
              </a:ext>
            </a:extLst>
          </p:cNvPr>
          <p:cNvSpPr>
            <a:spLocks noGrp="1"/>
          </p:cNvSpPr>
          <p:nvPr>
            <p:ph type="body" sz="quarter" idx="13"/>
          </p:nvPr>
        </p:nvSpPr>
        <p:spPr>
          <a:xfrm>
            <a:off x="882405" y="2814399"/>
            <a:ext cx="4095995" cy="3319702"/>
          </a:xfrm>
        </p:spPr>
        <p:txBody>
          <a:bodyPr/>
          <a:lstStyle/>
          <a:p>
            <a:r>
              <a:rPr lang="en-US"/>
              <a:t>Move past the moral panic and </a:t>
            </a:r>
            <a:r>
              <a:rPr lang="en-US">
                <a:solidFill>
                  <a:schemeClr val="accent3"/>
                </a:solidFill>
              </a:rPr>
              <a:t>ask what is important </a:t>
            </a:r>
            <a:r>
              <a:rPr lang="en-US"/>
              <a:t>to the young person.</a:t>
            </a:r>
          </a:p>
        </p:txBody>
      </p:sp>
      <p:pic>
        <p:nvPicPr>
          <p:cNvPr id="15" name="Picture 14">
            <a:extLst>
              <a:ext uri="{FF2B5EF4-FFF2-40B4-BE49-F238E27FC236}">
                <a16:creationId xmlns:a16="http://schemas.microsoft.com/office/drawing/2014/main" id="{8B328639-AF5C-08D3-C0A5-2F1113BE87B2}"/>
              </a:ext>
            </a:extLst>
          </p:cNvPr>
          <p:cNvPicPr>
            <a:picLocks noChangeAspect="1"/>
          </p:cNvPicPr>
          <p:nvPr/>
        </p:nvPicPr>
        <p:blipFill>
          <a:blip r:embed="rId3"/>
          <a:srcRect/>
          <a:stretch/>
        </p:blipFill>
        <p:spPr>
          <a:xfrm>
            <a:off x="6091801" y="-78281"/>
            <a:ext cx="10446539" cy="6964359"/>
          </a:xfrm>
          <a:prstGeom prst="rect">
            <a:avLst/>
          </a:prstGeom>
          <a:ln>
            <a:noFill/>
          </a:ln>
        </p:spPr>
      </p:pic>
      <p:sp>
        <p:nvSpPr>
          <p:cNvPr id="10" name="Rectangle 9">
            <a:extLst>
              <a:ext uri="{FF2B5EF4-FFF2-40B4-BE49-F238E27FC236}">
                <a16:creationId xmlns:a16="http://schemas.microsoft.com/office/drawing/2014/main" id="{A7026CDC-35E0-2D0E-51CA-A4C681E8D8C9}"/>
              </a:ext>
            </a:extLst>
          </p:cNvPr>
          <p:cNvSpPr/>
          <p:nvPr/>
        </p:nvSpPr>
        <p:spPr>
          <a:xfrm rot="18900000">
            <a:off x="3083182" y="-3822211"/>
            <a:ext cx="6007100" cy="600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3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E3310F-7624-7149-3506-AE7E3A3E1EA2}"/>
              </a:ext>
            </a:extLst>
          </p:cNvPr>
          <p:cNvSpPr>
            <a:spLocks noGrp="1"/>
          </p:cNvSpPr>
          <p:nvPr>
            <p:ph type="body" sz="quarter" idx="10"/>
          </p:nvPr>
        </p:nvSpPr>
        <p:spPr/>
        <p:txBody>
          <a:bodyPr/>
          <a:lstStyle/>
          <a:p>
            <a:r>
              <a:rPr lang="en-US"/>
              <a:t>The statistics</a:t>
            </a:r>
          </a:p>
        </p:txBody>
      </p:sp>
    </p:spTree>
    <p:extLst>
      <p:ext uri="{BB962C8B-B14F-4D97-AF65-F5344CB8AC3E}">
        <p14:creationId xmlns:p14="http://schemas.microsoft.com/office/powerpoint/2010/main" val="7763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0E21-244E-8E15-8B14-8403B19BCA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1142F6-BEF9-1660-CD37-DA2D591537F5}"/>
              </a:ext>
            </a:extLst>
          </p:cNvPr>
          <p:cNvSpPr>
            <a:spLocks noGrp="1"/>
          </p:cNvSpPr>
          <p:nvPr>
            <p:ph type="body" sz="quarter" idx="13"/>
          </p:nvPr>
        </p:nvSpPr>
        <p:spPr>
          <a:xfrm>
            <a:off x="679205" y="748843"/>
            <a:ext cx="9061939" cy="1426321"/>
          </a:xfrm>
        </p:spPr>
        <p:txBody>
          <a:bodyPr/>
          <a:lstStyle/>
          <a:p>
            <a:r>
              <a:rPr lang="en-US">
                <a:solidFill>
                  <a:schemeClr val="tx2"/>
                </a:solidFill>
              </a:rPr>
              <a:t>Is substance use a normal part of adolescent development?</a:t>
            </a:r>
          </a:p>
        </p:txBody>
      </p:sp>
      <p:grpSp>
        <p:nvGrpSpPr>
          <p:cNvPr id="30" name="Group 29">
            <a:extLst>
              <a:ext uri="{FF2B5EF4-FFF2-40B4-BE49-F238E27FC236}">
                <a16:creationId xmlns:a16="http://schemas.microsoft.com/office/drawing/2014/main" id="{9EA535F7-D645-D871-1A10-9D1BC253EF09}"/>
              </a:ext>
            </a:extLst>
          </p:cNvPr>
          <p:cNvGrpSpPr/>
          <p:nvPr/>
        </p:nvGrpSpPr>
        <p:grpSpPr>
          <a:xfrm>
            <a:off x="965204" y="6226512"/>
            <a:ext cx="7953267" cy="733088"/>
            <a:chOff x="965204" y="6226512"/>
            <a:chExt cx="7953267" cy="733088"/>
          </a:xfrm>
        </p:grpSpPr>
        <p:sp>
          <p:nvSpPr>
            <p:cNvPr id="23" name="Rectangle 22">
              <a:extLst>
                <a:ext uri="{FF2B5EF4-FFF2-40B4-BE49-F238E27FC236}">
                  <a16:creationId xmlns:a16="http://schemas.microsoft.com/office/drawing/2014/main" id="{06ED4CCB-C552-1A20-702E-D2F33026C763}"/>
                </a:ext>
              </a:extLst>
            </p:cNvPr>
            <p:cNvSpPr/>
            <p:nvPr/>
          </p:nvSpPr>
          <p:spPr>
            <a:xfrm>
              <a:off x="965204" y="6226512"/>
              <a:ext cx="7953267" cy="73308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662D7E5-B645-C7C7-1F23-9997BAF9A666}"/>
                </a:ext>
              </a:extLst>
            </p:cNvPr>
            <p:cNvSpPr txBox="1"/>
            <p:nvPr/>
          </p:nvSpPr>
          <p:spPr>
            <a:xfrm>
              <a:off x="1235057" y="6470618"/>
              <a:ext cx="7328292" cy="307777"/>
            </a:xfrm>
            <a:prstGeom prst="rect">
              <a:avLst/>
            </a:prstGeom>
            <a:noFill/>
          </p:spPr>
          <p:txBody>
            <a:bodyPr wrap="square">
              <a:spAutoFit/>
            </a:bodyPr>
            <a:lstStyle/>
            <a:p>
              <a:r>
                <a:rPr lang="en-US" sz="1400" b="1" dirty="0">
                  <a:solidFill>
                    <a:schemeClr val="tx2"/>
                  </a:solidFill>
                  <a:latin typeface="Azo Sans" panose="02000000000000000000" pitchFamily="2" charset="77"/>
                </a:rPr>
                <a:t>23% </a:t>
              </a:r>
              <a:r>
                <a:rPr lang="en-US" sz="1400" dirty="0">
                  <a:solidFill>
                    <a:schemeClr val="tx2"/>
                  </a:solidFill>
                  <a:latin typeface="Azo Sans" panose="02000000000000000000" pitchFamily="2" charset="77"/>
                </a:rPr>
                <a:t>of secondary school students said that they had tried cannabis. </a:t>
              </a:r>
              <a:r>
                <a:rPr lang="en-US" sz="1400" i="1" dirty="0">
                  <a:solidFill>
                    <a:schemeClr val="tx2"/>
                  </a:solidFill>
                  <a:latin typeface="Azo Sans" panose="02000000000000000000" pitchFamily="2" charset="77"/>
                </a:rPr>
                <a:t>(Youth 2019)</a:t>
              </a:r>
            </a:p>
          </p:txBody>
        </p:sp>
      </p:grpSp>
      <p:grpSp>
        <p:nvGrpSpPr>
          <p:cNvPr id="24" name="Group 23">
            <a:extLst>
              <a:ext uri="{FF2B5EF4-FFF2-40B4-BE49-F238E27FC236}">
                <a16:creationId xmlns:a16="http://schemas.microsoft.com/office/drawing/2014/main" id="{5012FBF0-CE0B-A028-E096-0010EB8EBFB4}"/>
              </a:ext>
            </a:extLst>
          </p:cNvPr>
          <p:cNvGrpSpPr/>
          <p:nvPr/>
        </p:nvGrpSpPr>
        <p:grpSpPr>
          <a:xfrm>
            <a:off x="965205" y="2184407"/>
            <a:ext cx="2155929" cy="3811628"/>
            <a:chOff x="965205" y="2184407"/>
            <a:chExt cx="2155929" cy="3811628"/>
          </a:xfrm>
        </p:grpSpPr>
        <p:cxnSp>
          <p:nvCxnSpPr>
            <p:cNvPr id="10" name="Straight Connector 9">
              <a:extLst>
                <a:ext uri="{FF2B5EF4-FFF2-40B4-BE49-F238E27FC236}">
                  <a16:creationId xmlns:a16="http://schemas.microsoft.com/office/drawing/2014/main" id="{9356F9AA-31D5-A1B3-0CD8-227E1C7174BB}"/>
                </a:ext>
              </a:extLst>
            </p:cNvPr>
            <p:cNvCxnSpPr>
              <a:cxnSpLocks/>
            </p:cNvCxnSpPr>
            <p:nvPr/>
          </p:nvCxnSpPr>
          <p:spPr>
            <a:xfrm>
              <a:off x="965205" y="2184407"/>
              <a:ext cx="0" cy="3608406"/>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1" name="Text Placeholder 4">
              <a:extLst>
                <a:ext uri="{FF2B5EF4-FFF2-40B4-BE49-F238E27FC236}">
                  <a16:creationId xmlns:a16="http://schemas.microsoft.com/office/drawing/2014/main" id="{0826C4B1-339D-72E7-2213-835A6C2539CF}"/>
                </a:ext>
              </a:extLst>
            </p:cNvPr>
            <p:cNvSpPr txBox="1">
              <a:spLocks/>
            </p:cNvSpPr>
            <p:nvPr/>
          </p:nvSpPr>
          <p:spPr>
            <a:xfrm>
              <a:off x="1115681" y="3975414"/>
              <a:ext cx="2005453" cy="2020621"/>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Every young person will decide whether they will use substances or not. Some will revisit this decision many times.</a:t>
              </a:r>
            </a:p>
          </p:txBody>
        </p:sp>
        <p:sp>
          <p:nvSpPr>
            <p:cNvPr id="6" name="TextBox 5">
              <a:extLst>
                <a:ext uri="{FF2B5EF4-FFF2-40B4-BE49-F238E27FC236}">
                  <a16:creationId xmlns:a16="http://schemas.microsoft.com/office/drawing/2014/main" id="{14DA8CB4-775D-4FCA-45A5-93185402E1AB}"/>
                </a:ext>
              </a:extLst>
            </p:cNvPr>
            <p:cNvSpPr txBox="1"/>
            <p:nvPr/>
          </p:nvSpPr>
          <p:spPr>
            <a:xfrm>
              <a:off x="1120381" y="3494671"/>
              <a:ext cx="1173472" cy="400110"/>
            </a:xfrm>
            <a:prstGeom prst="rect">
              <a:avLst/>
            </a:prstGeom>
            <a:noFill/>
          </p:spPr>
          <p:txBody>
            <a:bodyPr wrap="square">
              <a:spAutoFit/>
            </a:bodyPr>
            <a:lstStyle/>
            <a:p>
              <a:r>
                <a:rPr lang="en-US" sz="2000" b="1">
                  <a:solidFill>
                    <a:schemeClr val="tx2"/>
                  </a:solidFill>
                  <a:latin typeface="Balgin SemiBold" pitchFamily="2" charset="77"/>
                </a:rPr>
                <a:t>Every</a:t>
              </a:r>
              <a:endParaRPr lang="en-US" sz="2000" b="1">
                <a:latin typeface="Balgin SemiBold" pitchFamily="2" charset="77"/>
              </a:endParaRPr>
            </a:p>
          </p:txBody>
        </p:sp>
        <p:sp>
          <p:nvSpPr>
            <p:cNvPr id="15" name="Oval 14">
              <a:extLst>
                <a:ext uri="{FF2B5EF4-FFF2-40B4-BE49-F238E27FC236}">
                  <a16:creationId xmlns:a16="http://schemas.microsoft.com/office/drawing/2014/main" id="{F759FC03-D12F-B379-348F-FD97899276D4}"/>
                </a:ext>
              </a:extLst>
            </p:cNvPr>
            <p:cNvSpPr/>
            <p:nvPr/>
          </p:nvSpPr>
          <p:spPr>
            <a:xfrm>
              <a:off x="1220790" y="2215481"/>
              <a:ext cx="1155510" cy="1155510"/>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243D65F9-3B09-9A04-F73E-BA45CB770B7B}"/>
              </a:ext>
            </a:extLst>
          </p:cNvPr>
          <p:cNvGrpSpPr/>
          <p:nvPr/>
        </p:nvGrpSpPr>
        <p:grpSpPr>
          <a:xfrm>
            <a:off x="3476263" y="2498376"/>
            <a:ext cx="2441098" cy="3294437"/>
            <a:chOff x="3476263" y="2498376"/>
            <a:chExt cx="2441098" cy="3294437"/>
          </a:xfrm>
        </p:grpSpPr>
        <p:sp>
          <p:nvSpPr>
            <p:cNvPr id="3" name="Text Placeholder 4">
              <a:extLst>
                <a:ext uri="{FF2B5EF4-FFF2-40B4-BE49-F238E27FC236}">
                  <a16:creationId xmlns:a16="http://schemas.microsoft.com/office/drawing/2014/main" id="{83906887-AEA1-71FC-1174-737648D1B935}"/>
                </a:ext>
              </a:extLst>
            </p:cNvPr>
            <p:cNvSpPr txBox="1">
              <a:spLocks/>
            </p:cNvSpPr>
            <p:nvPr/>
          </p:nvSpPr>
          <p:spPr>
            <a:xfrm>
              <a:off x="3626739" y="3975414"/>
              <a:ext cx="2290622" cy="1048617"/>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Many young people will try substances.</a:t>
              </a:r>
            </a:p>
          </p:txBody>
        </p:sp>
        <p:grpSp>
          <p:nvGrpSpPr>
            <p:cNvPr id="21" name="Group 20">
              <a:extLst>
                <a:ext uri="{FF2B5EF4-FFF2-40B4-BE49-F238E27FC236}">
                  <a16:creationId xmlns:a16="http://schemas.microsoft.com/office/drawing/2014/main" id="{3BF15447-84C3-57C9-0622-3124842A9D4C}"/>
                </a:ext>
              </a:extLst>
            </p:cNvPr>
            <p:cNvGrpSpPr/>
            <p:nvPr/>
          </p:nvGrpSpPr>
          <p:grpSpPr>
            <a:xfrm>
              <a:off x="3476263" y="2498376"/>
              <a:ext cx="1359084" cy="3294437"/>
              <a:chOff x="3476263" y="2498376"/>
              <a:chExt cx="1359084" cy="3294437"/>
            </a:xfrm>
          </p:grpSpPr>
          <p:cxnSp>
            <p:nvCxnSpPr>
              <p:cNvPr id="7" name="Straight Connector 6">
                <a:extLst>
                  <a:ext uri="{FF2B5EF4-FFF2-40B4-BE49-F238E27FC236}">
                    <a16:creationId xmlns:a16="http://schemas.microsoft.com/office/drawing/2014/main" id="{F4AF75BA-0C8B-ADE2-C8A7-19E4A581B4A9}"/>
                  </a:ext>
                </a:extLst>
              </p:cNvPr>
              <p:cNvCxnSpPr>
                <a:cxnSpLocks/>
              </p:cNvCxnSpPr>
              <p:nvPr/>
            </p:nvCxnSpPr>
            <p:spPr>
              <a:xfrm>
                <a:off x="3476263" y="2498376"/>
                <a:ext cx="0" cy="3294437"/>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E53ABD1-A86D-DAE7-3754-AD1DEBEF21F4}"/>
                  </a:ext>
                </a:extLst>
              </p:cNvPr>
              <p:cNvSpPr txBox="1"/>
              <p:nvPr/>
            </p:nvSpPr>
            <p:spPr>
              <a:xfrm>
                <a:off x="3661875" y="3494671"/>
                <a:ext cx="1173472" cy="400110"/>
              </a:xfrm>
              <a:prstGeom prst="rect">
                <a:avLst/>
              </a:prstGeom>
              <a:noFill/>
            </p:spPr>
            <p:txBody>
              <a:bodyPr wrap="square">
                <a:spAutoFit/>
              </a:bodyPr>
              <a:lstStyle/>
              <a:p>
                <a:r>
                  <a:rPr lang="en-US" sz="2000" b="1" dirty="0">
                    <a:solidFill>
                      <a:schemeClr val="tx2"/>
                    </a:solidFill>
                    <a:latin typeface="Balgin SemiBold" pitchFamily="2" charset="77"/>
                  </a:rPr>
                  <a:t>Many</a:t>
                </a:r>
                <a:endParaRPr lang="en-US" sz="2000" b="1" dirty="0">
                  <a:latin typeface="Balgin SemiBold" pitchFamily="2" charset="77"/>
                </a:endParaRPr>
              </a:p>
            </p:txBody>
          </p:sp>
          <p:sp>
            <p:nvSpPr>
              <p:cNvPr id="17" name="Oval 16">
                <a:extLst>
                  <a:ext uri="{FF2B5EF4-FFF2-40B4-BE49-F238E27FC236}">
                    <a16:creationId xmlns:a16="http://schemas.microsoft.com/office/drawing/2014/main" id="{71FB044B-0036-D4FC-6AE4-A868837CAE4F}"/>
                  </a:ext>
                </a:extLst>
              </p:cNvPr>
              <p:cNvSpPr/>
              <p:nvPr/>
            </p:nvSpPr>
            <p:spPr>
              <a:xfrm>
                <a:off x="3703845" y="2698403"/>
                <a:ext cx="672588" cy="672588"/>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AA36111C-90D4-6732-78BE-49AA03E6AFA7}"/>
              </a:ext>
            </a:extLst>
          </p:cNvPr>
          <p:cNvGrpSpPr/>
          <p:nvPr/>
        </p:nvGrpSpPr>
        <p:grpSpPr>
          <a:xfrm>
            <a:off x="6122251" y="2833571"/>
            <a:ext cx="2441098" cy="2959242"/>
            <a:chOff x="6122251" y="2833571"/>
            <a:chExt cx="2441098" cy="2959242"/>
          </a:xfrm>
        </p:grpSpPr>
        <p:sp>
          <p:nvSpPr>
            <p:cNvPr id="4" name="Text Placeholder 4">
              <a:extLst>
                <a:ext uri="{FF2B5EF4-FFF2-40B4-BE49-F238E27FC236}">
                  <a16:creationId xmlns:a16="http://schemas.microsoft.com/office/drawing/2014/main" id="{E8383247-4AC8-382D-81A2-EBA26E35D3F8}"/>
                </a:ext>
              </a:extLst>
            </p:cNvPr>
            <p:cNvSpPr txBox="1">
              <a:spLocks/>
            </p:cNvSpPr>
            <p:nvPr/>
          </p:nvSpPr>
          <p:spPr>
            <a:xfrm>
              <a:off x="6272727" y="3975414"/>
              <a:ext cx="2290622" cy="1048617"/>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Some young people will use substances regularly, with some short-term harms.</a:t>
              </a:r>
            </a:p>
          </p:txBody>
        </p:sp>
        <p:grpSp>
          <p:nvGrpSpPr>
            <p:cNvPr id="20" name="Group 19">
              <a:extLst>
                <a:ext uri="{FF2B5EF4-FFF2-40B4-BE49-F238E27FC236}">
                  <a16:creationId xmlns:a16="http://schemas.microsoft.com/office/drawing/2014/main" id="{0EE0198A-88E4-D7F8-A6E6-AE56FFB86B50}"/>
                </a:ext>
              </a:extLst>
            </p:cNvPr>
            <p:cNvGrpSpPr/>
            <p:nvPr/>
          </p:nvGrpSpPr>
          <p:grpSpPr>
            <a:xfrm>
              <a:off x="6122251" y="2833571"/>
              <a:ext cx="1294931" cy="2959242"/>
              <a:chOff x="6122251" y="2833571"/>
              <a:chExt cx="1294931" cy="2959242"/>
            </a:xfrm>
          </p:grpSpPr>
          <p:cxnSp>
            <p:nvCxnSpPr>
              <p:cNvPr id="8" name="Straight Connector 7">
                <a:extLst>
                  <a:ext uri="{FF2B5EF4-FFF2-40B4-BE49-F238E27FC236}">
                    <a16:creationId xmlns:a16="http://schemas.microsoft.com/office/drawing/2014/main" id="{F9607BE8-DA2C-B041-8962-192873127032}"/>
                  </a:ext>
                </a:extLst>
              </p:cNvPr>
              <p:cNvCxnSpPr>
                <a:cxnSpLocks/>
              </p:cNvCxnSpPr>
              <p:nvPr/>
            </p:nvCxnSpPr>
            <p:spPr>
              <a:xfrm>
                <a:off x="6122251" y="2833571"/>
                <a:ext cx="0" cy="2959242"/>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17AE8209-D815-BCC0-76D4-F21F171DEC8E}"/>
                  </a:ext>
                </a:extLst>
              </p:cNvPr>
              <p:cNvSpPr txBox="1"/>
              <p:nvPr/>
            </p:nvSpPr>
            <p:spPr>
              <a:xfrm>
                <a:off x="6243710" y="3494671"/>
                <a:ext cx="1173472" cy="400110"/>
              </a:xfrm>
              <a:prstGeom prst="rect">
                <a:avLst/>
              </a:prstGeom>
              <a:noFill/>
            </p:spPr>
            <p:txBody>
              <a:bodyPr wrap="square">
                <a:spAutoFit/>
              </a:bodyPr>
              <a:lstStyle/>
              <a:p>
                <a:r>
                  <a:rPr lang="en-US" sz="2000" b="1" dirty="0">
                    <a:solidFill>
                      <a:schemeClr val="tx2"/>
                    </a:solidFill>
                    <a:latin typeface="Balgin SemiBold" pitchFamily="2" charset="77"/>
                  </a:rPr>
                  <a:t>Some</a:t>
                </a:r>
                <a:endParaRPr lang="en-US" sz="2000" b="1" dirty="0">
                  <a:latin typeface="Balgin SemiBold" pitchFamily="2" charset="77"/>
                </a:endParaRPr>
              </a:p>
            </p:txBody>
          </p:sp>
          <p:sp>
            <p:nvSpPr>
              <p:cNvPr id="18" name="Oval 17">
                <a:extLst>
                  <a:ext uri="{FF2B5EF4-FFF2-40B4-BE49-F238E27FC236}">
                    <a16:creationId xmlns:a16="http://schemas.microsoft.com/office/drawing/2014/main" id="{2BE9F0FB-14F8-62CF-89A2-C51F5982ECE5}"/>
                  </a:ext>
                </a:extLst>
              </p:cNvPr>
              <p:cNvSpPr/>
              <p:nvPr/>
            </p:nvSpPr>
            <p:spPr>
              <a:xfrm>
                <a:off x="6327142" y="2895631"/>
                <a:ext cx="475360" cy="475360"/>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EA3AAB75-7B5E-71B7-4555-3BC60A1E3287}"/>
              </a:ext>
            </a:extLst>
          </p:cNvPr>
          <p:cNvGrpSpPr/>
          <p:nvPr/>
        </p:nvGrpSpPr>
        <p:grpSpPr>
          <a:xfrm>
            <a:off x="8918478" y="3077561"/>
            <a:ext cx="2441097" cy="2715252"/>
            <a:chOff x="8918478" y="3077561"/>
            <a:chExt cx="2441097" cy="2715252"/>
          </a:xfrm>
        </p:grpSpPr>
        <p:sp>
          <p:nvSpPr>
            <p:cNvPr id="5" name="Text Placeholder 4">
              <a:extLst>
                <a:ext uri="{FF2B5EF4-FFF2-40B4-BE49-F238E27FC236}">
                  <a16:creationId xmlns:a16="http://schemas.microsoft.com/office/drawing/2014/main" id="{55D24E6A-8AAF-8201-63D9-941DFC66AF16}"/>
                </a:ext>
              </a:extLst>
            </p:cNvPr>
            <p:cNvSpPr txBox="1">
              <a:spLocks/>
            </p:cNvSpPr>
            <p:nvPr/>
          </p:nvSpPr>
          <p:spPr>
            <a:xfrm>
              <a:off x="9068953" y="3961560"/>
              <a:ext cx="2290622" cy="1693652"/>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A few young people will use substances regularly, and potentially develop long-term harm patterns and associated harms.</a:t>
              </a:r>
            </a:p>
          </p:txBody>
        </p:sp>
        <p:cxnSp>
          <p:nvCxnSpPr>
            <p:cNvPr id="9" name="Straight Connector 8">
              <a:extLst>
                <a:ext uri="{FF2B5EF4-FFF2-40B4-BE49-F238E27FC236}">
                  <a16:creationId xmlns:a16="http://schemas.microsoft.com/office/drawing/2014/main" id="{835F0A52-95C0-0690-7294-7D30259EACE3}"/>
                </a:ext>
              </a:extLst>
            </p:cNvPr>
            <p:cNvCxnSpPr>
              <a:cxnSpLocks/>
            </p:cNvCxnSpPr>
            <p:nvPr/>
          </p:nvCxnSpPr>
          <p:spPr>
            <a:xfrm>
              <a:off x="8918478" y="3077561"/>
              <a:ext cx="0" cy="2715252"/>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C40ABF43-AEB4-B640-C137-5A2FF838DB9A}"/>
                </a:ext>
              </a:extLst>
            </p:cNvPr>
            <p:cNvSpPr txBox="1"/>
            <p:nvPr/>
          </p:nvSpPr>
          <p:spPr>
            <a:xfrm>
              <a:off x="9054146" y="3494671"/>
              <a:ext cx="1173472" cy="400110"/>
            </a:xfrm>
            <a:prstGeom prst="rect">
              <a:avLst/>
            </a:prstGeom>
            <a:noFill/>
          </p:spPr>
          <p:txBody>
            <a:bodyPr wrap="square">
              <a:spAutoFit/>
            </a:bodyPr>
            <a:lstStyle/>
            <a:p>
              <a:r>
                <a:rPr lang="en-US" sz="2000" b="1" dirty="0">
                  <a:solidFill>
                    <a:schemeClr val="tx2"/>
                  </a:solidFill>
                  <a:latin typeface="Balgin SemiBold" pitchFamily="2" charset="77"/>
                </a:rPr>
                <a:t>A few</a:t>
              </a:r>
              <a:endParaRPr lang="en-US" sz="2000" b="1" dirty="0">
                <a:latin typeface="Balgin SemiBold" pitchFamily="2" charset="77"/>
              </a:endParaRPr>
            </a:p>
          </p:txBody>
        </p:sp>
        <p:sp>
          <p:nvSpPr>
            <p:cNvPr id="19" name="Oval 18">
              <a:extLst>
                <a:ext uri="{FF2B5EF4-FFF2-40B4-BE49-F238E27FC236}">
                  <a16:creationId xmlns:a16="http://schemas.microsoft.com/office/drawing/2014/main" id="{E5C9D288-7210-FEB8-603B-FA460ADEF3E3}"/>
                </a:ext>
              </a:extLst>
            </p:cNvPr>
            <p:cNvSpPr/>
            <p:nvPr/>
          </p:nvSpPr>
          <p:spPr>
            <a:xfrm>
              <a:off x="9126893" y="3160758"/>
              <a:ext cx="210233" cy="210233"/>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32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ūturu">
      <a:dk1>
        <a:srgbClr val="041E41"/>
      </a:dk1>
      <a:lt1>
        <a:srgbClr val="FFFFFF"/>
      </a:lt1>
      <a:dk2>
        <a:srgbClr val="59325F"/>
      </a:dk2>
      <a:lt2>
        <a:srgbClr val="F59BBB"/>
      </a:lt2>
      <a:accent1>
        <a:srgbClr val="00C7B1"/>
      </a:accent1>
      <a:accent2>
        <a:srgbClr val="981D97"/>
      </a:accent2>
      <a:accent3>
        <a:srgbClr val="FF585D"/>
      </a:accent3>
      <a:accent4>
        <a:srgbClr val="6F263C"/>
      </a:accent4>
      <a:accent5>
        <a:srgbClr val="9BCBEB"/>
      </a:accent5>
      <a:accent6>
        <a:srgbClr val="FFBE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uru_ppt" id="{81D5901C-6CBD-4941-8360-86B3DD640130}" vid="{6CDFE359-B641-C248-8556-4377CF24DD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9B304407C1214D80C2BA4937D1E147" ma:contentTypeVersion="19" ma:contentTypeDescription="Create a new document." ma:contentTypeScope="" ma:versionID="f4d4d0b9f527d479e61b74da6fd58dde">
  <xsd:schema xmlns:xsd="http://www.w3.org/2001/XMLSchema" xmlns:xs="http://www.w3.org/2001/XMLSchema" xmlns:p="http://schemas.microsoft.com/office/2006/metadata/properties" xmlns:ns2="d1266c3d-b43f-4cc7-8e0a-c2eedd0d4c67" xmlns:ns3="73c452a9-df76-446f-a108-9752185c3fe7" targetNamespace="http://schemas.microsoft.com/office/2006/metadata/properties" ma:root="true" ma:fieldsID="b9d28947a1d8121907d7b64fac407ecd" ns2:_="" ns3:_="">
    <xsd:import namespace="d1266c3d-b43f-4cc7-8e0a-c2eedd0d4c67"/>
    <xsd:import namespace="73c452a9-df76-446f-a108-9752185c3f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Da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66c3d-b43f-4cc7-8e0a-c2eedd0d4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36be11-6c7d-4756-bbce-be2e9b049b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ate" ma:index="25" nillable="true" ma:displayName="Date" ma:format="DateOnly" ma:internalName="Date">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c452a9-df76-446f-a108-9752185c3f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131790-b667-4601-9229-6d357a9e749a}" ma:internalName="TaxCatchAll" ma:showField="CatchAllData" ma:web="73c452a9-df76-446f-a108-9752185c3f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d1266c3d-b43f-4cc7-8e0a-c2eedd0d4c67" xsi:nil="true"/>
    <TaxCatchAll xmlns="73c452a9-df76-446f-a108-9752185c3fe7" xsi:nil="true"/>
    <lcf76f155ced4ddcb4097134ff3c332f xmlns="d1266c3d-b43f-4cc7-8e0a-c2eedd0d4c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22D2C3-8265-47E4-9B78-B5F594F432AC}">
  <ds:schemaRefs>
    <ds:schemaRef ds:uri="http://schemas.microsoft.com/sharepoint/v3/contenttype/forms"/>
  </ds:schemaRefs>
</ds:datastoreItem>
</file>

<file path=customXml/itemProps2.xml><?xml version="1.0" encoding="utf-8"?>
<ds:datastoreItem xmlns:ds="http://schemas.openxmlformats.org/officeDocument/2006/customXml" ds:itemID="{831A1B55-BAD7-4614-B764-5FA5F9EAD1F2}">
  <ds:schemaRefs>
    <ds:schemaRef ds:uri="73c452a9-df76-446f-a108-9752185c3fe7"/>
    <ds:schemaRef ds:uri="d1266c3d-b43f-4cc7-8e0a-c2eedd0d4c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F938CB-D24F-42E8-99E1-40CE93ADB125}">
  <ds:schemaRefs>
    <ds:schemaRef ds:uri="73c452a9-df76-446f-a108-9752185c3fe7"/>
    <ds:schemaRef ds:uri="d1266c3d-b43f-4cc7-8e0a-c2eedd0d4c6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TotalTime>
  <Words>2089</Words>
  <Application>Microsoft Macintosh PowerPoint</Application>
  <PresentationFormat>Widescreen</PresentationFormat>
  <Paragraphs>257</Paragraphs>
  <Slides>34</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Azo Sans Lt</vt:lpstr>
      <vt:lpstr>Arial</vt:lpstr>
      <vt:lpstr>Balgin Black</vt:lpstr>
      <vt:lpstr>Calibri</vt:lpstr>
      <vt:lpstr>Balgin SemiBold</vt:lpstr>
      <vt:lpstr>Azo Sans</vt:lpstr>
      <vt:lpstr>Balgin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Hawkhead</dc:creator>
  <cp:lastModifiedBy>Alex Hawkhead</cp:lastModifiedBy>
  <cp:revision>7</cp:revision>
  <dcterms:created xsi:type="dcterms:W3CDTF">2023-06-06T02:31:21Z</dcterms:created>
  <dcterms:modified xsi:type="dcterms:W3CDTF">2024-02-13T23:15:44Z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0x010100949B304407C1214D80C2BA4937D1E147</vt:lpwstr>
  </property>
  <property fmtid="{D5CDD505-2E9C-101B-9397-08002B2CF9AE}" pid="3" name="MediaServiceImageTags">
    <vt:lpwstr/>
  </property>
</Properties>
</file>